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3"/>
    <p:sldId id="262" r:id="rId4"/>
    <p:sldId id="256" r:id="rId5"/>
    <p:sldId id="258" r:id="rId6"/>
    <p:sldId id="259" r:id="rId7"/>
    <p:sldId id="260" r:id="rId8"/>
    <p:sldId id="263" r:id="rId9"/>
    <p:sldId id="264" r:id="rId10"/>
    <p:sldId id="265" r:id="rId11"/>
    <p:sldId id="266" r:id="rId12"/>
    <p:sldId id="267" r:id="rId13"/>
    <p:sldId id="273" r:id="rId14"/>
    <p:sldId id="268" r:id="rId15"/>
    <p:sldId id="257" r:id="rId16"/>
    <p:sldId id="269" r:id="rId17"/>
    <p:sldId id="270" r:id="rId18"/>
    <p:sldId id="271" r:id="rId19"/>
    <p:sldId id="272" r:id="rId20"/>
    <p:sldId id="274" r:id="rId21"/>
    <p:sldId id="275" r:id="rId22"/>
    <p:sldId id="276" r:id="rId23"/>
    <p:sldId id="277" r:id="rId24"/>
    <p:sldId id="278" r:id="rId25"/>
    <p:sldId id="290" r:id="rId26"/>
    <p:sldId id="279" r:id="rId27"/>
    <p:sldId id="289" r:id="rId28"/>
    <p:sldId id="280" r:id="rId29"/>
    <p:sldId id="281" r:id="rId30"/>
    <p:sldId id="282" r:id="rId31"/>
    <p:sldId id="283" r:id="rId32"/>
    <p:sldId id="284" r:id="rId33"/>
    <p:sldId id="285" r:id="rId34"/>
    <p:sldId id="286" r:id="rId35"/>
    <p:sldId id="287" r:id="rId36"/>
    <p:sldId id="291" r:id="rId37"/>
    <p:sldId id="292" r:id="rId38"/>
    <p:sldId id="288" r:id="rId39"/>
    <p:sldId id="294" r:id="rId40"/>
    <p:sldId id="295" r:id="rId41"/>
    <p:sldId id="296" r:id="rId42"/>
    <p:sldId id="297" r:id="rId43"/>
    <p:sldId id="298" r:id="rId44"/>
    <p:sldId id="299" r:id="rId45"/>
    <p:sldId id="300" r:id="rId46"/>
    <p:sldId id="303" r:id="rId47"/>
    <p:sldId id="304" r:id="rId48"/>
    <p:sldId id="301" r:id="rId49"/>
    <p:sldId id="316" r:id="rId50"/>
    <p:sldId id="317" r:id="rId51"/>
    <p:sldId id="318" r:id="rId52"/>
    <p:sldId id="302" r:id="rId53"/>
    <p:sldId id="319" r:id="rId54"/>
    <p:sldId id="320" r:id="rId55"/>
    <p:sldId id="321" r:id="rId56"/>
    <p:sldId id="324" r:id="rId57"/>
    <p:sldId id="322" r:id="rId58"/>
    <p:sldId id="327" r:id="rId59"/>
    <p:sldId id="323" r:id="rId60"/>
    <p:sldId id="328" r:id="rId61"/>
    <p:sldId id="329" r:id="rId62"/>
    <p:sldId id="330" r:id="rId63"/>
    <p:sldId id="339" r:id="rId64"/>
    <p:sldId id="331" r:id="rId65"/>
    <p:sldId id="333" r:id="rId66"/>
    <p:sldId id="334" r:id="rId67"/>
    <p:sldId id="332" r:id="rId68"/>
    <p:sldId id="336" r:id="rId69"/>
    <p:sldId id="335" r:id="rId70"/>
    <p:sldId id="337" r:id="rId71"/>
    <p:sldId id="338" r:id="rId72"/>
    <p:sldId id="340" r:id="rId73"/>
    <p:sldId id="341" r:id="rId74"/>
    <p:sldId id="342" r:id="rId75"/>
    <p:sldId id="343" r:id="rId76"/>
    <p:sldId id="344" r:id="rId77"/>
    <p:sldId id="345" r:id="rId78"/>
    <p:sldId id="346" r:id="rId79"/>
    <p:sldId id="349" r:id="rId80"/>
    <p:sldId id="347" r:id="rId81"/>
    <p:sldId id="351" r:id="rId82"/>
    <p:sldId id="350" r:id="rId83"/>
    <p:sldId id="348" r:id="rId84"/>
  </p:sldIdLst>
  <p:sldSz cx="12192000" cy="6858000"/>
  <p:notesSz cx="6858000" cy="9144000"/>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icod" initials="5"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9" Type="http://schemas.openxmlformats.org/officeDocument/2006/relationships/tags" Target="tags/tag54.xml"/><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27T16:44:47.190"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15.xml"/><Relationship Id="rId2" Type="http://schemas.openxmlformats.org/officeDocument/2006/relationships/image" Target="../media/image10.png"/><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tags" Target="../tags/tag18.xml"/><Relationship Id="rId4" Type="http://schemas.openxmlformats.org/officeDocument/2006/relationships/image" Target="../media/image13.png"/><Relationship Id="rId3" Type="http://schemas.openxmlformats.org/officeDocument/2006/relationships/tags" Target="../tags/tag17.xml"/><Relationship Id="rId2" Type="http://schemas.openxmlformats.org/officeDocument/2006/relationships/image" Target="../media/image12.png"/><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18.png"/><Relationship Id="rId1" Type="http://schemas.openxmlformats.org/officeDocument/2006/relationships/tags" Target="../tags/tag2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2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tags" Target="../tags/tag30.xml"/><Relationship Id="rId4" Type="http://schemas.openxmlformats.org/officeDocument/2006/relationships/image" Target="../media/image23.png"/><Relationship Id="rId3" Type="http://schemas.openxmlformats.org/officeDocument/2006/relationships/tags" Target="../tags/tag29.xml"/><Relationship Id="rId2" Type="http://schemas.openxmlformats.org/officeDocument/2006/relationships/image" Target="../media/image22.png"/><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33.xml"/><Relationship Id="rId2" Type="http://schemas.openxmlformats.org/officeDocument/2006/relationships/image" Target="../media/image26.png"/><Relationship Id="rId1" Type="http://schemas.openxmlformats.org/officeDocument/2006/relationships/tags" Target="../tags/tag3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36.xml"/><Relationship Id="rId2" Type="http://schemas.openxmlformats.org/officeDocument/2006/relationships/image" Target="../media/image29.png"/><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38.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4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4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4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tags" Target="../tags/tag53.xml"/><Relationship Id="rId2" Type="http://schemas.openxmlformats.org/officeDocument/2006/relationships/image" Target="../media/image42.png"/><Relationship Id="rId1" Type="http://schemas.openxmlformats.org/officeDocument/2006/relationships/tags" Target="../tags/tag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三次</a:t>
            </a:r>
            <a:r>
              <a:rPr lang="zh-CN" altLang="en-US"/>
              <a:t>课</a:t>
            </a:r>
            <a:endParaRPr lang="zh-CN" altLang="en-US"/>
          </a:p>
        </p:txBody>
      </p:sp>
      <p:sp>
        <p:nvSpPr>
          <p:cNvPr id="3" name="副标题 2"/>
          <p:cNvSpPr>
            <a:spLocks noGrp="1"/>
          </p:cNvSpPr>
          <p:nvPr>
            <p:ph type="subTitle" idx="1"/>
          </p:nvPr>
        </p:nvSpPr>
        <p:spPr/>
        <p:txBody>
          <a:bodyPr/>
          <a:p>
            <a:r>
              <a:rPr lang="zh-CN" altLang="en-US"/>
              <a:t>项目完成检查</a:t>
            </a:r>
            <a:r>
              <a:rPr lang="en-US" altLang="zh-CN"/>
              <a:t>-</a:t>
            </a:r>
            <a:r>
              <a:rPr lang="zh-CN" altLang="en-US"/>
              <a:t>作业讨论</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协同开发过程</a:t>
            </a:r>
            <a:r>
              <a:rPr lang="zh-CN" altLang="en-US"/>
              <a:t>模型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407410" y="2011045"/>
            <a:ext cx="7720965" cy="437642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619125" y="2393315"/>
            <a:ext cx="2575560" cy="3147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在线学习</a:t>
            </a:r>
            <a:r>
              <a:rPr lang="zh-CN" altLang="en-US"/>
              <a:t>系统</a:t>
            </a:r>
            <a:endParaRPr lang="zh-CN" altLang="en-US"/>
          </a:p>
        </p:txBody>
      </p:sp>
      <p:graphicFrame>
        <p:nvGraphicFramePr>
          <p:cNvPr id="4" name="表格 3"/>
          <p:cNvGraphicFramePr/>
          <p:nvPr>
            <p:custDataLst>
              <p:tags r:id="rId1"/>
            </p:custDataLst>
          </p:nvPr>
        </p:nvGraphicFramePr>
        <p:xfrm>
          <a:off x="1828800" y="2095500"/>
          <a:ext cx="8533765" cy="2667000"/>
        </p:xfrm>
        <a:graphic>
          <a:graphicData uri="http://schemas.openxmlformats.org/drawingml/2006/table">
            <a:tbl>
              <a:tblPr firstRow="1" bandRow="1">
                <a:tableStyleId>{5C22544A-7EE6-4342-B048-85BDC9FD1C3A}</a:tableStyleId>
              </a:tblPr>
              <a:tblGrid>
                <a:gridCol w="1261745"/>
                <a:gridCol w="2560320"/>
                <a:gridCol w="4710430"/>
              </a:tblGrid>
              <a:tr h="381000">
                <a:tc>
                  <a:txBody>
                    <a:bodyPr/>
                    <a:p>
                      <a:pPr>
                        <a:buNone/>
                      </a:pPr>
                      <a:r>
                        <a:rPr lang="zh-CN" altLang="en-US"/>
                        <a:t>编号</a:t>
                      </a:r>
                      <a:endParaRPr lang="zh-CN" altLang="en-US"/>
                    </a:p>
                  </a:txBody>
                  <a:tcPr/>
                </a:tc>
                <a:tc>
                  <a:txBody>
                    <a:bodyPr/>
                    <a:p>
                      <a:pPr algn="ctr">
                        <a:buNone/>
                      </a:pPr>
                      <a:r>
                        <a:rPr lang="zh-CN" altLang="en-US"/>
                        <a:t>名称</a:t>
                      </a:r>
                      <a:endParaRPr lang="zh-CN" altLang="en-US"/>
                    </a:p>
                  </a:txBody>
                  <a:tcPr/>
                </a:tc>
                <a:tc>
                  <a:txBody>
                    <a:bodyPr/>
                    <a:p>
                      <a:pPr algn="ctr">
                        <a:buNone/>
                      </a:pPr>
                      <a:r>
                        <a:rPr lang="zh-CN" altLang="en-US"/>
                        <a:t>描述</a:t>
                      </a:r>
                      <a:endParaRPr lang="zh-CN" altLang="en-US"/>
                    </a:p>
                  </a:txBody>
                  <a:tcPr/>
                </a:tc>
              </a:tr>
              <a:tr h="381000">
                <a:tc>
                  <a:txBody>
                    <a:bodyPr/>
                    <a:p>
                      <a:pPr algn="ctr">
                        <a:buNone/>
                      </a:pPr>
                      <a:r>
                        <a:rPr lang="en-US" altLang="zh-CN"/>
                        <a:t>1</a:t>
                      </a:r>
                      <a:endParaRPr lang="en-US" altLang="zh-CN"/>
                    </a:p>
                  </a:txBody>
                  <a:tcPr/>
                </a:tc>
                <a:tc>
                  <a:txBody>
                    <a:bodyPr/>
                    <a:p>
                      <a:pPr algn="ctr">
                        <a:buNone/>
                      </a:pPr>
                      <a:r>
                        <a:rPr lang="zh-CN" altLang="en-US"/>
                        <a:t>登录</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2</a:t>
                      </a:r>
                      <a:endParaRPr lang="en-US" altLang="zh-CN"/>
                    </a:p>
                  </a:txBody>
                  <a:tcPr/>
                </a:tc>
                <a:tc>
                  <a:txBody>
                    <a:bodyPr/>
                    <a:p>
                      <a:pPr algn="ctr">
                        <a:buNone/>
                      </a:pPr>
                      <a:r>
                        <a:rPr lang="zh-CN" altLang="en-US"/>
                        <a:t>课程管理</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3</a:t>
                      </a:r>
                      <a:endParaRPr lang="en-US" altLang="zh-CN"/>
                    </a:p>
                  </a:txBody>
                  <a:tcPr/>
                </a:tc>
                <a:tc>
                  <a:txBody>
                    <a:bodyPr/>
                    <a:p>
                      <a:pPr algn="ctr">
                        <a:buNone/>
                      </a:pPr>
                      <a:r>
                        <a:rPr lang="zh-CN" altLang="en-US"/>
                        <a:t>考勤</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4</a:t>
                      </a:r>
                      <a:endParaRPr lang="en-US" altLang="zh-CN"/>
                    </a:p>
                  </a:txBody>
                  <a:tcPr/>
                </a:tc>
                <a:tc>
                  <a:txBody>
                    <a:bodyPr/>
                    <a:p>
                      <a:pPr algn="ctr">
                        <a:buNone/>
                      </a:pPr>
                      <a:r>
                        <a:rPr lang="zh-CN" altLang="en-US"/>
                        <a:t>作业</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5</a:t>
                      </a:r>
                      <a:endParaRPr lang="en-US" altLang="zh-CN"/>
                    </a:p>
                  </a:txBody>
                  <a:tcPr/>
                </a:tc>
                <a:tc>
                  <a:txBody>
                    <a:bodyPr/>
                    <a:p>
                      <a:pPr algn="ctr">
                        <a:buNone/>
                      </a:pPr>
                      <a:r>
                        <a:rPr lang="zh-CN" altLang="en-US"/>
                        <a:t>课堂演示</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6</a:t>
                      </a:r>
                      <a:endParaRPr lang="en-US" altLang="zh-CN"/>
                    </a:p>
                  </a:txBody>
                  <a:tcPr/>
                </a:tc>
                <a:tc>
                  <a:txBody>
                    <a:bodyPr/>
                    <a:p>
                      <a:pPr algn="ctr">
                        <a:buNone/>
                      </a:pPr>
                      <a:r>
                        <a:rPr lang="zh-CN" altLang="en-US"/>
                        <a:t>在线解答</a:t>
                      </a:r>
                      <a:r>
                        <a:rPr lang="zh-CN" altLang="en-US"/>
                        <a:t>场景</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群里感言</a:t>
            </a:r>
            <a:endParaRPr lang="zh-CN" altLang="en-US"/>
          </a:p>
        </p:txBody>
      </p:sp>
      <p:sp>
        <p:nvSpPr>
          <p:cNvPr id="4" name="文本框 3"/>
          <p:cNvSpPr txBox="1"/>
          <p:nvPr/>
        </p:nvSpPr>
        <p:spPr>
          <a:xfrm>
            <a:off x="838200" y="1923415"/>
            <a:ext cx="10515600" cy="645160"/>
          </a:xfrm>
          <a:prstGeom prst="rect">
            <a:avLst/>
          </a:prstGeom>
          <a:noFill/>
          <a:ln>
            <a:solidFill>
              <a:schemeClr val="accent1"/>
            </a:solidFill>
          </a:ln>
        </p:spPr>
        <p:txBody>
          <a:bodyPr wrap="square" rtlCol="0" anchor="t">
            <a:spAutoFit/>
          </a:bodyPr>
          <a:p>
            <a:r>
              <a:rPr lang="zh-CN" altLang="en-US"/>
              <a:t>我个人认为，大多数同学无法顺利的编程，并不是缺乏编程训练，而是自己已形成的学习习惯和价值观，与编程习惯和编程文化，是相冲突的</a:t>
            </a:r>
            <a:endParaRPr lang="zh-CN" altLang="en-US"/>
          </a:p>
        </p:txBody>
      </p:sp>
      <p:sp>
        <p:nvSpPr>
          <p:cNvPr id="5" name="文本框 4"/>
          <p:cNvSpPr txBox="1"/>
          <p:nvPr/>
        </p:nvSpPr>
        <p:spPr>
          <a:xfrm>
            <a:off x="838200" y="2800985"/>
            <a:ext cx="10514965" cy="368300"/>
          </a:xfrm>
          <a:prstGeom prst="rect">
            <a:avLst/>
          </a:prstGeom>
          <a:noFill/>
          <a:ln>
            <a:solidFill>
              <a:schemeClr val="accent1"/>
            </a:solidFill>
          </a:ln>
        </p:spPr>
        <p:txBody>
          <a:bodyPr wrap="square" rtlCol="0" anchor="t">
            <a:spAutoFit/>
          </a:bodyPr>
          <a:p>
            <a:r>
              <a:rPr lang="zh-CN" altLang="en-US"/>
              <a:t>学习习惯，小学、中学、高中、大学1年半，已经比较牢固。而价值观，已经被塑造了20年。</a:t>
            </a:r>
            <a:endParaRPr lang="zh-CN" altLang="en-US"/>
          </a:p>
        </p:txBody>
      </p:sp>
      <p:sp>
        <p:nvSpPr>
          <p:cNvPr id="6" name="文本框 5"/>
          <p:cNvSpPr txBox="1"/>
          <p:nvPr/>
        </p:nvSpPr>
        <p:spPr>
          <a:xfrm>
            <a:off x="829310" y="3540125"/>
            <a:ext cx="10523855" cy="645160"/>
          </a:xfrm>
          <a:prstGeom prst="rect">
            <a:avLst/>
          </a:prstGeom>
          <a:noFill/>
          <a:ln>
            <a:solidFill>
              <a:schemeClr val="accent1"/>
            </a:solidFill>
          </a:ln>
        </p:spPr>
        <p:txBody>
          <a:bodyPr wrap="square" rtlCol="0" anchor="t">
            <a:spAutoFit/>
          </a:bodyPr>
          <a:p>
            <a:r>
              <a:rPr lang="zh-CN" altLang="en-US"/>
              <a:t>而且，大学的编程学习，进一步强化了习惯和价值观。c,java语言学习是个例证。这学期开设“移动开发”学习，或许会有所改变，但对于我们是等不及了。</a:t>
            </a:r>
            <a:endParaRPr lang="zh-CN" altLang="en-US"/>
          </a:p>
        </p:txBody>
      </p:sp>
      <p:sp>
        <p:nvSpPr>
          <p:cNvPr id="7" name="文本框 6"/>
          <p:cNvSpPr txBox="1"/>
          <p:nvPr/>
        </p:nvSpPr>
        <p:spPr>
          <a:xfrm>
            <a:off x="829310" y="4556125"/>
            <a:ext cx="10524490" cy="645160"/>
          </a:xfrm>
          <a:prstGeom prst="rect">
            <a:avLst/>
          </a:prstGeom>
          <a:noFill/>
          <a:ln>
            <a:solidFill>
              <a:schemeClr val="accent1"/>
            </a:solidFill>
          </a:ln>
        </p:spPr>
        <p:txBody>
          <a:bodyPr wrap="square" rtlCol="0" anchor="t">
            <a:spAutoFit/>
          </a:bodyPr>
          <a:p>
            <a:r>
              <a:rPr lang="zh-CN" altLang="en-US"/>
              <a:t>之后的40节课程，是在项目开发，算法学习两条线上展开。课程整体的设计，是以学生为中心，自己展示自己的作品。在我看来，编程不过是一种表达能力。</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三次</a:t>
            </a:r>
            <a:r>
              <a:rPr lang="zh-CN" altLang="en-US"/>
              <a:t>课</a:t>
            </a:r>
            <a:endParaRPr lang="zh-CN" altLang="en-US"/>
          </a:p>
        </p:txBody>
      </p:sp>
      <p:sp>
        <p:nvSpPr>
          <p:cNvPr id="3" name="副标题 2"/>
          <p:cNvSpPr>
            <a:spLocks noGrp="1"/>
          </p:cNvSpPr>
          <p:nvPr>
            <p:ph type="subTitle" idx="1"/>
          </p:nvPr>
        </p:nvSpPr>
        <p:spPr/>
        <p:txBody>
          <a:bodyPr/>
          <a:p>
            <a:r>
              <a:rPr lang="zh-CN" altLang="en-US"/>
              <a:t>项目完成检查</a:t>
            </a:r>
            <a:r>
              <a:rPr lang="en-US" altLang="zh-CN"/>
              <a:t>-</a:t>
            </a:r>
            <a:r>
              <a:rPr lang="zh-CN" altLang="en-US"/>
              <a:t>作业讨论</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ChatGPT</a:t>
            </a:r>
            <a:r>
              <a:rPr lang="zh-CN" altLang="en-US"/>
              <a:t>、百度和谷歌、老师共同</a:t>
            </a:r>
            <a:r>
              <a:rPr lang="zh-CN" altLang="en-US"/>
              <a:t>进化</a:t>
            </a:r>
            <a:endParaRPr lang="zh-CN" altLang="en-US"/>
          </a:p>
        </p:txBody>
      </p:sp>
      <p:sp>
        <p:nvSpPr>
          <p:cNvPr id="4" name="文本框 3"/>
          <p:cNvSpPr txBox="1"/>
          <p:nvPr/>
        </p:nvSpPr>
        <p:spPr>
          <a:xfrm>
            <a:off x="901700" y="1490345"/>
            <a:ext cx="6096000" cy="368300"/>
          </a:xfrm>
          <a:prstGeom prst="rect">
            <a:avLst/>
          </a:prstGeom>
          <a:noFill/>
        </p:spPr>
        <p:txBody>
          <a:bodyPr wrap="square" rtlCol="0" anchor="t">
            <a:spAutoFit/>
          </a:bodyPr>
          <a:p>
            <a:r>
              <a:rPr lang="zh-CN" altLang="en-US"/>
              <a:t>安装好chatgpt之后，就可以交互式编程</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901700" y="2081530"/>
            <a:ext cx="7284720" cy="1882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chatgpt</a:t>
            </a:r>
            <a:r>
              <a:rPr lang="zh-CN" altLang="en-US"/>
              <a:t>输出的</a:t>
            </a:r>
            <a:r>
              <a:rPr lang="zh-CN" altLang="en-US"/>
              <a:t>代码</a:t>
            </a:r>
            <a:endParaRPr lang="zh-CN" altLang="en-US"/>
          </a:p>
        </p:txBody>
      </p:sp>
      <p:sp>
        <p:nvSpPr>
          <p:cNvPr id="6" name="文本框 5"/>
          <p:cNvSpPr txBox="1"/>
          <p:nvPr>
            <p:custDataLst>
              <p:tags r:id="rId1"/>
            </p:custDataLst>
          </p:nvPr>
        </p:nvSpPr>
        <p:spPr>
          <a:xfrm>
            <a:off x="918210" y="1972945"/>
            <a:ext cx="7729220" cy="4799965"/>
          </a:xfrm>
          <a:prstGeom prst="rect">
            <a:avLst/>
          </a:prstGeom>
          <a:noFill/>
          <a:ln>
            <a:solidFill>
              <a:schemeClr val="accent1"/>
            </a:solidFill>
          </a:ln>
        </p:spPr>
        <p:txBody>
          <a:bodyPr wrap="square" rtlCol="0" anchor="t">
            <a:spAutoFit/>
          </a:bodyPr>
          <a:p>
            <a:r>
              <a:rPr lang="zh-CN" altLang="en-US"/>
              <a:t>Here is an</a:t>
            </a:r>
            <a:r>
              <a:rPr lang="en-US" altLang="zh-CN"/>
              <a:t> </a:t>
            </a:r>
            <a:r>
              <a:rPr lang="zh-CN" altLang="en-US"/>
              <a:t>example of Python FastAPI code for implementing a login function: </a:t>
            </a:r>
            <a:endParaRPr lang="zh-CN" altLang="en-US"/>
          </a:p>
          <a:p>
            <a:endParaRPr lang="zh-CN" altLang="en-US"/>
          </a:p>
          <a:p>
            <a:r>
              <a:rPr lang="zh-CN" altLang="en-US"/>
              <a:t>from fastapi import FastAPI, HTTPException </a:t>
            </a:r>
            <a:endParaRPr lang="zh-CN" altLang="en-US"/>
          </a:p>
          <a:p>
            <a:r>
              <a:rPr lang="zh-CN" altLang="en-US"/>
              <a:t>app = FastAPI() </a:t>
            </a:r>
            <a:endParaRPr lang="zh-CN" altLang="en-US"/>
          </a:p>
          <a:p>
            <a:endParaRPr lang="zh-CN" altLang="en-US"/>
          </a:p>
          <a:p>
            <a:r>
              <a:rPr lang="zh-CN" altLang="en-US"/>
              <a:t>@app.post("/login") </a:t>
            </a:r>
            <a:endParaRPr lang="zh-CN" altLang="en-US"/>
          </a:p>
          <a:p>
            <a:r>
              <a:rPr lang="zh-CN" altLang="en-US"/>
              <a:t>async def login(username: str, password: str): </a:t>
            </a:r>
            <a:endParaRPr lang="zh-CN" altLang="en-US"/>
          </a:p>
          <a:p>
            <a:r>
              <a:rPr lang="zh-CN" altLang="en-US"/>
              <a:t>    if not username or not password:</a:t>
            </a:r>
            <a:endParaRPr lang="zh-CN" altLang="en-US"/>
          </a:p>
          <a:p>
            <a:r>
              <a:rPr lang="zh-CN" altLang="en-US"/>
              <a:t>        raise HTTPException(status_code=401, detail="Username and password are required.") </a:t>
            </a:r>
            <a:endParaRPr lang="zh-CN" altLang="en-US"/>
          </a:p>
          <a:p>
            <a:r>
              <a:rPr lang="zh-CN" altLang="en-US"/>
              <a:t> </a:t>
            </a:r>
            <a:endParaRPr lang="zh-CN" altLang="en-US"/>
          </a:p>
          <a:p>
            <a:r>
              <a:rPr lang="zh-CN" altLang="en-US"/>
              <a:t>    if not valid_login(username, password): </a:t>
            </a:r>
            <a:endParaRPr lang="zh-CN" altLang="en-US"/>
          </a:p>
          <a:p>
            <a:r>
              <a:rPr lang="zh-CN" altLang="en-US"/>
              <a:t>        raise HTTPException(status_code=401, detail="Incorrect username or password") </a:t>
            </a:r>
            <a:endParaRPr lang="zh-CN" altLang="en-US"/>
          </a:p>
          <a:p>
            <a:r>
              <a:rPr lang="zh-CN" altLang="en-US"/>
              <a:t> </a:t>
            </a:r>
            <a:endParaRPr lang="zh-CN" altLang="en-US"/>
          </a:p>
          <a:p>
            <a:r>
              <a:rPr lang="zh-CN" altLang="en-US"/>
              <a:t>    resp = {"message": "Login successful"} </a:t>
            </a:r>
            <a:endParaRPr lang="zh-CN" altLang="en-US"/>
          </a:p>
          <a:p>
            <a:r>
              <a:rPr lang="zh-CN" altLang="en-US"/>
              <a:t>    return resp</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开发</a:t>
            </a:r>
            <a:r>
              <a:rPr lang="zh-CN" altLang="en-US"/>
              <a:t>模块</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480310" y="2255520"/>
            <a:ext cx="7231380" cy="23469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ChatGPT</a:t>
            </a:r>
            <a:r>
              <a:rPr lang="zh-CN" altLang="en-US"/>
              <a:t>求证</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106295" y="2072640"/>
            <a:ext cx="7109460" cy="381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sym typeface="+mn-ea"/>
              </a:rPr>
              <a:t>ChatGPT</a:t>
            </a:r>
            <a:r>
              <a:rPr lang="zh-CN" altLang="en-US">
                <a:sym typeface="+mn-ea"/>
              </a:rPr>
              <a:t>求证</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454785" y="2177415"/>
            <a:ext cx="6949440" cy="3253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4796790" y="1546860"/>
            <a:ext cx="6633845" cy="4848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pPr algn="ctr"/>
            <a:r>
              <a:rPr lang="zh-CN" altLang="en-US"/>
              <a:t>开发地图</a:t>
            </a:r>
            <a:r>
              <a:rPr lang="en-US" altLang="zh-CN"/>
              <a:t>-</a:t>
            </a:r>
            <a:r>
              <a:rPr lang="zh-CN" altLang="en-US"/>
              <a:t>协同开发</a:t>
            </a:r>
            <a:r>
              <a:rPr lang="zh-CN" altLang="en-US"/>
              <a:t>过程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974590" y="1691005"/>
            <a:ext cx="6278880" cy="4518660"/>
          </a:xfrm>
          <a:prstGeom prst="rect">
            <a:avLst/>
          </a:prstGeom>
        </p:spPr>
      </p:pic>
      <p:sp>
        <p:nvSpPr>
          <p:cNvPr id="5" name="文本框 4"/>
          <p:cNvSpPr txBox="1"/>
          <p:nvPr/>
        </p:nvSpPr>
        <p:spPr>
          <a:xfrm>
            <a:off x="756920" y="1546860"/>
            <a:ext cx="3954780" cy="847090"/>
          </a:xfrm>
          <a:prstGeom prst="rect">
            <a:avLst/>
          </a:prstGeom>
          <a:noFill/>
          <a:ln>
            <a:solidFill>
              <a:schemeClr val="accent1"/>
            </a:solidFill>
          </a:ln>
        </p:spPr>
        <p:txBody>
          <a:bodyPr wrap="square" rtlCol="0" anchor="t">
            <a:noAutofit/>
          </a:bodyPr>
          <a:p>
            <a:r>
              <a:rPr lang="zh-CN" altLang="en-US"/>
              <a:t>我们以这张图，为我们工作和编程学习的地图和讨论的话题展开点。</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一次</a:t>
            </a:r>
            <a:r>
              <a:rPr lang="zh-CN" altLang="en-US"/>
              <a:t>课</a:t>
            </a:r>
            <a:endParaRPr lang="zh-CN" altLang="en-US"/>
          </a:p>
        </p:txBody>
      </p:sp>
      <p:sp>
        <p:nvSpPr>
          <p:cNvPr id="3" name="副标题 2"/>
          <p:cNvSpPr>
            <a:spLocks noGrp="1"/>
          </p:cNvSpPr>
          <p:nvPr>
            <p:ph type="subTitle" idx="1"/>
          </p:nvPr>
        </p:nvSpPr>
        <p:spPr/>
        <p:txBody>
          <a:bodyPr/>
          <a:p>
            <a:r>
              <a:rPr lang="zh-CN" altLang="en-US">
                <a:sym typeface="+mn-ea"/>
              </a:rPr>
              <a:t>编程开门课</a:t>
            </a:r>
            <a:r>
              <a:rPr lang="en-US" altLang="zh-CN">
                <a:sym typeface="+mn-ea"/>
              </a:rPr>
              <a:t>-</a:t>
            </a:r>
            <a:r>
              <a:rPr lang="zh-CN" altLang="en-US">
                <a:sym typeface="+mn-ea"/>
              </a:rPr>
              <a:t>学能评估</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838200" y="1906270"/>
            <a:ext cx="10426700" cy="645160"/>
          </a:xfrm>
          <a:prstGeom prst="rect">
            <a:avLst/>
          </a:prstGeom>
          <a:noFill/>
        </p:spPr>
        <p:txBody>
          <a:bodyPr wrap="square" rtlCol="0" anchor="t">
            <a:spAutoFit/>
          </a:bodyPr>
          <a:p>
            <a:r>
              <a:rPr lang="zh-CN" altLang="en-US"/>
              <a:t>初步体系结构，分为物理结构和软件体系结构。物理结构，分为本机结构和外网服务器结构，我们是模糊了这两点，之后大家注册了空间，就直观的理解。软件体系结构如下图</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838200" y="2999740"/>
            <a:ext cx="5429885" cy="28473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546850" y="2999740"/>
            <a:ext cx="5530215" cy="2847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技术架构</a:t>
            </a:r>
            <a:r>
              <a:rPr lang="zh-CN" altLang="en-US"/>
              <a:t>方案</a:t>
            </a:r>
            <a:endParaRPr lang="zh-CN" altLang="en-US"/>
          </a:p>
        </p:txBody>
      </p:sp>
      <p:sp>
        <p:nvSpPr>
          <p:cNvPr id="4" name="文本框 3"/>
          <p:cNvSpPr txBox="1"/>
          <p:nvPr/>
        </p:nvSpPr>
        <p:spPr>
          <a:xfrm>
            <a:off x="838200" y="1994535"/>
            <a:ext cx="8763000" cy="1476375"/>
          </a:xfrm>
          <a:prstGeom prst="rect">
            <a:avLst/>
          </a:prstGeom>
          <a:noFill/>
          <a:ln>
            <a:solidFill>
              <a:schemeClr val="accent1"/>
            </a:solidFill>
          </a:ln>
        </p:spPr>
        <p:txBody>
          <a:bodyPr wrap="square" rtlCol="0" anchor="t">
            <a:spAutoFit/>
          </a:bodyPr>
          <a:p>
            <a:r>
              <a:rPr lang="zh-CN" altLang="en-US"/>
              <a:t>在web技术架构上，其实已经给了多种方案：</a:t>
            </a:r>
            <a:endParaRPr lang="zh-CN" altLang="en-US"/>
          </a:p>
          <a:p>
            <a:r>
              <a:rPr lang="zh-CN" altLang="en-US"/>
              <a:t>1、python生态链下，fastapi,pymysql,jinja2 aiofiles,初始的简单结构。form/jquery</a:t>
            </a:r>
            <a:endParaRPr lang="zh-CN" altLang="en-US"/>
          </a:p>
          <a:p>
            <a:r>
              <a:rPr lang="zh-CN" altLang="en-US"/>
              <a:t>2、python生态链下，fastapi,pymysql,vue。</a:t>
            </a:r>
            <a:endParaRPr lang="zh-CN" altLang="en-US"/>
          </a:p>
          <a:p>
            <a:r>
              <a:rPr lang="zh-CN" altLang="en-US"/>
              <a:t>3、python生态链下，fastapi，sqlalchemy,vue/jinja2 aiofiles</a:t>
            </a:r>
            <a:endParaRPr lang="zh-CN" altLang="en-US"/>
          </a:p>
          <a:p>
            <a:r>
              <a:rPr lang="zh-CN" altLang="en-US"/>
              <a:t>4、python生态链下，likeadmin</a:t>
            </a:r>
            <a:endParaRPr lang="zh-CN" altLang="en-US"/>
          </a:p>
        </p:txBody>
      </p:sp>
      <p:sp>
        <p:nvSpPr>
          <p:cNvPr id="5" name="文本框 4"/>
          <p:cNvSpPr txBox="1"/>
          <p:nvPr/>
        </p:nvSpPr>
        <p:spPr>
          <a:xfrm>
            <a:off x="838200" y="4051300"/>
            <a:ext cx="6096000" cy="368300"/>
          </a:xfrm>
          <a:prstGeom prst="rect">
            <a:avLst/>
          </a:prstGeom>
          <a:noFill/>
          <a:ln>
            <a:solidFill>
              <a:schemeClr val="accent1"/>
            </a:solidFill>
          </a:ln>
        </p:spPr>
        <p:txBody>
          <a:bodyPr wrap="square" rtlCol="0" anchor="t">
            <a:spAutoFit/>
          </a:bodyPr>
          <a:p>
            <a:r>
              <a:rPr lang="zh-CN" altLang="en-US"/>
              <a:t>用例分析，和项目范围有雷同部分</a:t>
            </a:r>
            <a:endParaRPr lang="zh-CN" altLang="en-US"/>
          </a:p>
        </p:txBody>
      </p:sp>
      <p:sp>
        <p:nvSpPr>
          <p:cNvPr id="6" name="文本框 5"/>
          <p:cNvSpPr txBox="1"/>
          <p:nvPr/>
        </p:nvSpPr>
        <p:spPr>
          <a:xfrm>
            <a:off x="838200" y="4719320"/>
            <a:ext cx="8763000" cy="368300"/>
          </a:xfrm>
          <a:prstGeom prst="rect">
            <a:avLst/>
          </a:prstGeom>
          <a:noFill/>
          <a:ln>
            <a:solidFill>
              <a:schemeClr val="accent1"/>
            </a:solidFill>
          </a:ln>
        </p:spPr>
        <p:txBody>
          <a:bodyPr wrap="square" rtlCol="0" anchor="t">
            <a:spAutoFit/>
          </a:bodyPr>
          <a:p>
            <a:r>
              <a:rPr lang="zh-CN" altLang="en-US"/>
              <a:t>初步模型-静态模型-用户界面原型-动态模型，不做细分，在代码中演示。</a:t>
            </a:r>
            <a:endParaRPr lang="zh-CN" altLang="en-US"/>
          </a:p>
        </p:txBody>
      </p:sp>
      <p:sp>
        <p:nvSpPr>
          <p:cNvPr id="7" name="文本框 6"/>
          <p:cNvSpPr txBox="1"/>
          <p:nvPr/>
        </p:nvSpPr>
        <p:spPr>
          <a:xfrm>
            <a:off x="838200" y="5664200"/>
            <a:ext cx="8763000" cy="368300"/>
          </a:xfrm>
          <a:prstGeom prst="rect">
            <a:avLst/>
          </a:prstGeom>
          <a:noFill/>
          <a:ln>
            <a:solidFill>
              <a:schemeClr val="accent1"/>
            </a:solidFill>
          </a:ln>
        </p:spPr>
        <p:txBody>
          <a:bodyPr wrap="square" rtlCol="0" anchor="t">
            <a:spAutoFit/>
          </a:bodyPr>
          <a:p>
            <a:r>
              <a:rPr lang="zh-CN" altLang="en-US"/>
              <a:t>数据库设计-组件设计，也不做细分，在讨论中代码和文字说明演示</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代码</a:t>
            </a:r>
            <a:r>
              <a:rPr lang="zh-CN" altLang="en-US"/>
              <a:t>演变</a:t>
            </a:r>
            <a:endParaRPr lang="zh-CN" altLang="en-US"/>
          </a:p>
        </p:txBody>
      </p:sp>
      <p:sp>
        <p:nvSpPr>
          <p:cNvPr id="3" name="文本框 2"/>
          <p:cNvSpPr txBox="1"/>
          <p:nvPr/>
        </p:nvSpPr>
        <p:spPr>
          <a:xfrm>
            <a:off x="838200" y="1895475"/>
            <a:ext cx="6096000" cy="368300"/>
          </a:xfrm>
          <a:prstGeom prst="rect">
            <a:avLst/>
          </a:prstGeom>
          <a:noFill/>
          <a:ln>
            <a:solidFill>
              <a:schemeClr val="accent1"/>
            </a:solidFill>
          </a:ln>
        </p:spPr>
        <p:txBody>
          <a:bodyPr wrap="square" rtlCol="0" anchor="t">
            <a:spAutoFit/>
          </a:bodyPr>
          <a:p>
            <a:r>
              <a:rPr lang="zh-CN" altLang="en-US"/>
              <a:t>代码编写是一个演变的过程，依赖多个因素</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301115" y="2560320"/>
            <a:ext cx="3020695" cy="37452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116195" y="2560320"/>
            <a:ext cx="2897505" cy="362521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8473440" y="2560320"/>
            <a:ext cx="2476500" cy="3601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1152525" y="2961640"/>
            <a:ext cx="10515600" cy="1325563"/>
          </a:xfrm>
        </p:spPr>
        <p:txBody>
          <a:bodyPr/>
          <a:p>
            <a:pPr algn="ctr"/>
            <a:r>
              <a:rPr lang="zh-CN" altLang="en-US"/>
              <a:t>第一天</a:t>
            </a:r>
            <a:r>
              <a:rPr lang="en-US" altLang="zh-CN"/>
              <a:t>-</a:t>
            </a:r>
            <a:r>
              <a:rPr lang="zh-CN" altLang="en-US"/>
              <a:t>项目结构</a:t>
            </a:r>
            <a:r>
              <a:rPr lang="zh-CN" altLang="en-US">
                <a:sym typeface="+mn-ea"/>
              </a:rPr>
              <a:t>（</a:t>
            </a:r>
            <a:r>
              <a:rPr lang="en-US" altLang="zh-CN">
                <a:sym typeface="+mn-ea"/>
              </a:rPr>
              <a:t>20230225</a:t>
            </a:r>
            <a:r>
              <a:rPr lang="zh-CN" altLang="en-US">
                <a:sym typeface="+mn-ea"/>
              </a:rPr>
              <a:t>）</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8200" y="1997710"/>
            <a:ext cx="6096000" cy="368300"/>
          </a:xfrm>
          <a:prstGeom prst="rect">
            <a:avLst/>
          </a:prstGeom>
          <a:noFill/>
        </p:spPr>
        <p:txBody>
          <a:bodyPr wrap="square" rtlCol="0" anchor="t">
            <a:spAutoFit/>
          </a:bodyPr>
          <a:p>
            <a:r>
              <a:rPr lang="zh-CN" altLang="en-US"/>
              <a:t>1、这里是从fastapi 来开始</a:t>
            </a:r>
            <a:endParaRPr lang="zh-CN" altLang="en-US"/>
          </a:p>
        </p:txBody>
      </p:sp>
      <p:sp>
        <p:nvSpPr>
          <p:cNvPr id="4" name="文本框 3"/>
          <p:cNvSpPr txBox="1"/>
          <p:nvPr/>
        </p:nvSpPr>
        <p:spPr>
          <a:xfrm>
            <a:off x="1161415" y="2755900"/>
            <a:ext cx="6096000" cy="3415030"/>
          </a:xfrm>
          <a:prstGeom prst="rect">
            <a:avLst/>
          </a:prstGeom>
          <a:noFill/>
          <a:ln>
            <a:solidFill>
              <a:schemeClr val="accent1"/>
            </a:solidFill>
          </a:ln>
        </p:spPr>
        <p:txBody>
          <a:bodyPr wrap="square" rtlCol="0" anchor="t">
            <a:spAutoFit/>
          </a:bodyPr>
          <a:p>
            <a:r>
              <a:rPr lang="zh-CN" altLang="en-US"/>
              <a:t>from typing import Union</a:t>
            </a:r>
            <a:endParaRPr lang="zh-CN" altLang="en-US"/>
          </a:p>
          <a:p>
            <a:r>
              <a:rPr lang="zh-CN" altLang="en-US"/>
              <a:t>from fastapi import FastAPI</a:t>
            </a:r>
            <a:endParaRPr lang="zh-CN" altLang="en-US"/>
          </a:p>
          <a:p>
            <a:endParaRPr lang="zh-CN" altLang="en-US"/>
          </a:p>
          <a:p>
            <a:r>
              <a:rPr lang="zh-CN" altLang="en-US"/>
              <a:t>app = FastAPI()</a:t>
            </a:r>
            <a:endParaRPr lang="zh-CN" altLang="en-US"/>
          </a:p>
          <a:p>
            <a:endParaRPr lang="zh-CN" altLang="en-US"/>
          </a:p>
          <a:p>
            <a:r>
              <a:rPr lang="zh-CN" altLang="en-US"/>
              <a:t>@app.get("/")</a:t>
            </a:r>
            <a:endParaRPr lang="zh-CN" altLang="en-US"/>
          </a:p>
          <a:p>
            <a:r>
              <a:rPr lang="zh-CN" altLang="en-US"/>
              <a:t>def read_root():</a:t>
            </a:r>
            <a:endParaRPr lang="zh-CN" altLang="en-US"/>
          </a:p>
          <a:p>
            <a:r>
              <a:rPr lang="zh-CN" altLang="en-US"/>
              <a:t>    return {"Hello": "World"}</a:t>
            </a:r>
            <a:endParaRPr lang="zh-CN" altLang="en-US"/>
          </a:p>
          <a:p>
            <a:endParaRPr lang="zh-CN" altLang="en-US"/>
          </a:p>
          <a:p>
            <a:r>
              <a:rPr lang="zh-CN" altLang="en-US"/>
              <a:t>@app.get("/items/{item_id}")</a:t>
            </a:r>
            <a:endParaRPr lang="zh-CN" altLang="en-US"/>
          </a:p>
          <a:p>
            <a:r>
              <a:rPr lang="zh-CN" altLang="en-US"/>
              <a:t>def read_item(item_id: int, q: Union[str, None] = None):</a:t>
            </a:r>
            <a:endParaRPr lang="zh-CN" altLang="en-US"/>
          </a:p>
          <a:p>
            <a:r>
              <a:rPr lang="zh-CN" altLang="en-US"/>
              <a:t>    return {"item_id": item_id, "q": q}</a:t>
            </a:r>
            <a:endParaRPr lang="zh-CN" altLang="en-US"/>
          </a:p>
        </p:txBody>
      </p:sp>
      <p:sp>
        <p:nvSpPr>
          <p:cNvPr id="5" name="文本框 4"/>
          <p:cNvSpPr txBox="1"/>
          <p:nvPr/>
        </p:nvSpPr>
        <p:spPr>
          <a:xfrm>
            <a:off x="7673340" y="2755900"/>
            <a:ext cx="3458845" cy="368300"/>
          </a:xfrm>
          <a:prstGeom prst="rect">
            <a:avLst/>
          </a:prstGeom>
          <a:noFill/>
          <a:ln>
            <a:solidFill>
              <a:schemeClr val="accent1"/>
            </a:solidFill>
          </a:ln>
        </p:spPr>
        <p:txBody>
          <a:bodyPr wrap="square" rtlCol="0" anchor="t">
            <a:spAutoFit/>
          </a:bodyPr>
          <a:p>
            <a:r>
              <a:rPr lang="zh-CN" altLang="en-US"/>
              <a:t>uvicorn main:app --reload</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1996440"/>
            <a:ext cx="5585460" cy="4305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参考</a:t>
            </a:r>
            <a:endParaRPr lang="zh-CN" altLang="en-US"/>
          </a:p>
        </p:txBody>
      </p:sp>
      <p:sp>
        <p:nvSpPr>
          <p:cNvPr id="4" name="文本框 3"/>
          <p:cNvSpPr txBox="1"/>
          <p:nvPr/>
        </p:nvSpPr>
        <p:spPr>
          <a:xfrm>
            <a:off x="838200" y="1980565"/>
            <a:ext cx="4446905" cy="3969385"/>
          </a:xfrm>
          <a:prstGeom prst="rect">
            <a:avLst/>
          </a:prstGeom>
          <a:noFill/>
          <a:ln>
            <a:solidFill>
              <a:schemeClr val="accent1"/>
            </a:solidFill>
          </a:ln>
        </p:spPr>
        <p:txBody>
          <a:bodyPr wrap="square" rtlCol="0" anchor="t">
            <a:spAutoFit/>
          </a:bodyPr>
          <a:p>
            <a:r>
              <a:rPr lang="zh-CN" altLang="en-US"/>
              <a:t>from typing import Union</a:t>
            </a:r>
            <a:endParaRPr lang="zh-CN" altLang="en-US"/>
          </a:p>
          <a:p>
            <a:r>
              <a:rPr lang="zh-CN" altLang="en-US"/>
              <a:t>from fastapi import FastAPI</a:t>
            </a:r>
            <a:endParaRPr lang="zh-CN" altLang="en-US"/>
          </a:p>
          <a:p>
            <a:r>
              <a:rPr lang="zh-CN" altLang="en-US"/>
              <a:t>import pymysql</a:t>
            </a:r>
            <a:endParaRPr lang="zh-CN" altLang="en-US"/>
          </a:p>
          <a:p>
            <a:endParaRPr lang="zh-CN" altLang="en-US"/>
          </a:p>
          <a:p>
            <a:r>
              <a:rPr lang="zh-CN" altLang="en-US"/>
              <a:t>app = FastAPI()</a:t>
            </a:r>
            <a:endParaRPr lang="zh-CN" altLang="en-US"/>
          </a:p>
          <a:p>
            <a:endParaRPr lang="zh-CN" altLang="en-US"/>
          </a:p>
          <a:p>
            <a:r>
              <a:rPr lang="zh-CN" altLang="en-US"/>
              <a:t># 创建数据库连接对象</a:t>
            </a:r>
            <a:endParaRPr lang="zh-CN" altLang="en-US"/>
          </a:p>
          <a:p>
            <a:r>
              <a:rPr lang="zh-CN" altLang="en-US"/>
              <a:t>db = pymysql.connect(host='127.0.0.1',user='root', password='123456',database='test')</a:t>
            </a:r>
            <a:endParaRPr lang="zh-CN" altLang="en-US"/>
          </a:p>
          <a:p>
            <a:endParaRPr lang="zh-CN" altLang="en-US"/>
          </a:p>
          <a:p>
            <a:r>
              <a:rPr lang="zh-CN" altLang="en-US"/>
              <a:t># 创建游标对象</a:t>
            </a:r>
            <a:endParaRPr lang="zh-CN" altLang="en-US"/>
          </a:p>
          <a:p>
            <a:r>
              <a:rPr lang="zh-CN" altLang="en-US"/>
              <a:t>cursor = db.cursor()</a:t>
            </a:r>
            <a:endParaRPr lang="zh-CN" altLang="en-US"/>
          </a:p>
          <a:p>
            <a:endParaRPr lang="zh-CN" altLang="en-US"/>
          </a:p>
        </p:txBody>
      </p:sp>
      <p:sp>
        <p:nvSpPr>
          <p:cNvPr id="5" name="文本框 4"/>
          <p:cNvSpPr txBox="1"/>
          <p:nvPr/>
        </p:nvSpPr>
        <p:spPr>
          <a:xfrm>
            <a:off x="5807075" y="1819910"/>
            <a:ext cx="6096000" cy="4799965"/>
          </a:xfrm>
          <a:prstGeom prst="rect">
            <a:avLst/>
          </a:prstGeom>
          <a:noFill/>
          <a:ln>
            <a:solidFill>
              <a:schemeClr val="accent1"/>
            </a:solidFill>
          </a:ln>
        </p:spPr>
        <p:txBody>
          <a:bodyPr wrap="square" rtlCol="0" anchor="t">
            <a:spAutoFit/>
          </a:bodyPr>
          <a:p>
            <a:r>
              <a:rPr lang="zh-CN" altLang="en-US">
                <a:sym typeface="+mn-ea"/>
              </a:rPr>
              <a:t>@app.get("/")</a:t>
            </a:r>
            <a:endParaRPr lang="zh-CN" altLang="en-US"/>
          </a:p>
          <a:p>
            <a:r>
              <a:rPr lang="zh-CN" altLang="en-US">
                <a:sym typeface="+mn-ea"/>
              </a:rPr>
              <a:t>def read_root():</a:t>
            </a:r>
            <a:endParaRPr lang="zh-CN" altLang="en-US"/>
          </a:p>
          <a:p>
            <a:r>
              <a:rPr lang="zh-CN" altLang="en-US">
                <a:sym typeface="+mn-ea"/>
              </a:rPr>
              <a:t>    table_name = 'user'</a:t>
            </a:r>
            <a:endParaRPr lang="zh-CN" altLang="en-US"/>
          </a:p>
          <a:p>
            <a:r>
              <a:rPr lang="zh-CN" altLang="en-US">
                <a:sym typeface="+mn-ea"/>
              </a:rPr>
              <a:t>    sql = "SELECT * FROM %s " % table_name</a:t>
            </a:r>
            <a:endParaRPr lang="zh-CN" altLang="en-US"/>
          </a:p>
          <a:p>
            <a:r>
              <a:rPr lang="zh-CN" altLang="en-US">
                <a:sym typeface="+mn-ea"/>
              </a:rPr>
              <a:t>    try:</a:t>
            </a:r>
            <a:endParaRPr lang="zh-CN" altLang="en-US"/>
          </a:p>
          <a:p>
            <a:r>
              <a:rPr lang="zh-CN" altLang="en-US">
                <a:sym typeface="+mn-ea"/>
              </a:rPr>
              <a:t>        cursor.execute(sql)  # 执行sql语句，也可执行数据库命令，如：show tables</a:t>
            </a:r>
            <a:endParaRPr lang="zh-CN" altLang="en-US"/>
          </a:p>
          <a:p>
            <a:r>
              <a:rPr lang="zh-CN" altLang="en-US">
                <a:sym typeface="+mn-ea"/>
              </a:rPr>
              <a:t>        result = cursor.fetchall()  # 所有结果</a:t>
            </a:r>
            <a:endParaRPr lang="zh-CN" altLang="en-US"/>
          </a:p>
          <a:p>
            <a:r>
              <a:rPr lang="zh-CN" altLang="en-US">
                <a:sym typeface="+mn-ea"/>
              </a:rPr>
              <a:t>        print(result)</a:t>
            </a:r>
            <a:endParaRPr lang="zh-CN" altLang="en-US"/>
          </a:p>
          <a:p>
            <a:r>
              <a:rPr lang="zh-CN" altLang="en-US">
                <a:sym typeface="+mn-ea"/>
              </a:rPr>
              <a:t>    except Exception as e:</a:t>
            </a:r>
            <a:endParaRPr lang="zh-CN" altLang="en-US"/>
          </a:p>
          <a:p>
            <a:r>
              <a:rPr lang="zh-CN" altLang="en-US">
                <a:sym typeface="+mn-ea"/>
              </a:rPr>
              <a:t>        db.rollback()</a:t>
            </a:r>
            <a:endParaRPr lang="zh-CN" altLang="en-US"/>
          </a:p>
          <a:p>
            <a:r>
              <a:rPr lang="zh-CN" altLang="en-US">
                <a:sym typeface="+mn-ea"/>
              </a:rPr>
              <a:t>        print("查询失败")</a:t>
            </a:r>
            <a:endParaRPr lang="zh-CN" altLang="en-US"/>
          </a:p>
          <a:p>
            <a:r>
              <a:rPr lang="zh-CN" altLang="en-US">
                <a:sym typeface="+mn-ea"/>
              </a:rPr>
              <a:t>        print(e)</a:t>
            </a:r>
            <a:endParaRPr lang="zh-CN" altLang="en-US"/>
          </a:p>
          <a:p>
            <a:r>
              <a:rPr lang="zh-CN" altLang="en-US">
                <a:sym typeface="+mn-ea"/>
              </a:rPr>
              <a:t>    finally:</a:t>
            </a:r>
            <a:endParaRPr lang="zh-CN" altLang="en-US"/>
          </a:p>
          <a:p>
            <a:r>
              <a:rPr lang="zh-CN" altLang="en-US">
                <a:sym typeface="+mn-ea"/>
              </a:rPr>
              <a:t>        cursor.close()  # 关闭当前游标</a:t>
            </a:r>
            <a:endParaRPr lang="zh-CN" altLang="en-US"/>
          </a:p>
          <a:p>
            <a:r>
              <a:rPr lang="zh-CN" altLang="en-US">
                <a:sym typeface="+mn-ea"/>
              </a:rPr>
              <a:t>        db.close()  # 关闭数据库连接</a:t>
            </a:r>
            <a:endParaRPr lang="zh-CN" altLang="en-US"/>
          </a:p>
          <a:p>
            <a:r>
              <a:rPr lang="zh-CN" altLang="en-US">
                <a:sym typeface="+mn-ea"/>
              </a:rPr>
              <a:t>    return result</a:t>
            </a:r>
            <a:endParaRPr lang="zh-CN" altLang="en-U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8200" y="2098675"/>
            <a:ext cx="6096000" cy="368300"/>
          </a:xfrm>
          <a:prstGeom prst="rect">
            <a:avLst/>
          </a:prstGeom>
          <a:noFill/>
          <a:ln>
            <a:solidFill>
              <a:schemeClr val="accent1"/>
            </a:solidFill>
          </a:ln>
        </p:spPr>
        <p:txBody>
          <a:bodyPr wrap="square" rtlCol="0" anchor="t">
            <a:spAutoFit/>
          </a:bodyPr>
          <a:p>
            <a:r>
              <a:rPr lang="zh-CN" altLang="en-US"/>
              <a:t>将路由移植到router文件，但有bug</a:t>
            </a:r>
            <a:endParaRPr lang="zh-CN" altLang="en-US"/>
          </a:p>
        </p:txBody>
      </p:sp>
      <p:sp>
        <p:nvSpPr>
          <p:cNvPr id="4" name="文本框 3"/>
          <p:cNvSpPr txBox="1"/>
          <p:nvPr/>
        </p:nvSpPr>
        <p:spPr>
          <a:xfrm>
            <a:off x="838200" y="2747645"/>
            <a:ext cx="6096000" cy="368300"/>
          </a:xfrm>
          <a:prstGeom prst="rect">
            <a:avLst/>
          </a:prstGeom>
          <a:noFill/>
          <a:ln>
            <a:solidFill>
              <a:schemeClr val="accent1"/>
            </a:solidFill>
          </a:ln>
        </p:spPr>
        <p:txBody>
          <a:bodyPr wrap="square" rtlCol="0" anchor="t">
            <a:spAutoFit/>
          </a:bodyPr>
          <a:p>
            <a:r>
              <a:rPr lang="zh-CN" altLang="en-US"/>
              <a:t>将数据库操作类移植到dao文件中</a:t>
            </a:r>
            <a:endParaRPr lang="zh-CN" altLang="en-US"/>
          </a:p>
        </p:txBody>
      </p:sp>
      <p:sp>
        <p:nvSpPr>
          <p:cNvPr id="5" name="文本框 4"/>
          <p:cNvSpPr txBox="1"/>
          <p:nvPr/>
        </p:nvSpPr>
        <p:spPr>
          <a:xfrm>
            <a:off x="838200" y="3396615"/>
            <a:ext cx="6096000" cy="368300"/>
          </a:xfrm>
          <a:prstGeom prst="rect">
            <a:avLst/>
          </a:prstGeom>
          <a:noFill/>
          <a:ln>
            <a:solidFill>
              <a:schemeClr val="accent1"/>
            </a:solidFill>
          </a:ln>
        </p:spPr>
        <p:txBody>
          <a:bodyPr wrap="square" rtlCol="0" anchor="t">
            <a:spAutoFit/>
          </a:bodyPr>
          <a:p>
            <a:r>
              <a:rPr lang="zh-CN" altLang="en-US"/>
              <a:t>这样，一个简单的代码架构，测试完成</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项目文件</a:t>
            </a:r>
            <a:r>
              <a:rPr lang="zh-CN" altLang="en-US"/>
              <a:t>结构</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18845" y="1994535"/>
            <a:ext cx="2814955" cy="46031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main.py</a:t>
            </a:r>
            <a:endParaRPr lang="zh-CN" altLang="en-US"/>
          </a:p>
        </p:txBody>
      </p:sp>
      <p:sp>
        <p:nvSpPr>
          <p:cNvPr id="3" name="文本框 2"/>
          <p:cNvSpPr txBox="1"/>
          <p:nvPr/>
        </p:nvSpPr>
        <p:spPr>
          <a:xfrm>
            <a:off x="838200" y="1816735"/>
            <a:ext cx="10153015" cy="4718685"/>
          </a:xfrm>
          <a:prstGeom prst="rect">
            <a:avLst/>
          </a:prstGeom>
          <a:noFill/>
          <a:ln>
            <a:solidFill>
              <a:schemeClr val="accent1"/>
            </a:solidFill>
          </a:ln>
        </p:spPr>
        <p:txBody>
          <a:bodyPr wrap="square" rtlCol="0" anchor="t">
            <a:noAutofit/>
          </a:bodyPr>
          <a:p>
            <a:r>
              <a:rPr lang="zh-CN" altLang="en-US"/>
              <a:t>from fastapi import FastAPI</a:t>
            </a:r>
            <a:endParaRPr lang="zh-CN" altLang="en-US"/>
          </a:p>
          <a:p>
            <a:r>
              <a:rPr lang="zh-CN" altLang="en-US"/>
              <a:t>import uvicorn as u</a:t>
            </a:r>
            <a:endParaRPr lang="zh-CN" altLang="en-US"/>
          </a:p>
          <a:p>
            <a:r>
              <a:rPr lang="zh-CN" altLang="en-US"/>
              <a:t>from starlette.staticfiles import StaticFiles</a:t>
            </a:r>
            <a:endParaRPr lang="zh-CN" altLang="en-US"/>
          </a:p>
          <a:p>
            <a:r>
              <a:rPr lang="zh-CN" altLang="en-US"/>
              <a:t>from routers import items</a:t>
            </a:r>
            <a:endParaRPr lang="zh-CN" altLang="en-US"/>
          </a:p>
          <a:p>
            <a:endParaRPr lang="zh-CN" altLang="en-US"/>
          </a:p>
          <a:p>
            <a:r>
              <a:rPr lang="zh-CN" altLang="en-US"/>
              <a:t>app = FastAPI()</a:t>
            </a:r>
            <a:endParaRPr lang="zh-CN" altLang="en-US"/>
          </a:p>
          <a:p>
            <a:endParaRPr lang="zh-CN" altLang="en-US"/>
          </a:p>
          <a:p>
            <a:r>
              <a:rPr lang="zh-CN" altLang="en-US"/>
              <a:t>app.mount("/static", StaticFiles(directory="static"), name="static")</a:t>
            </a:r>
            <a:endParaRPr lang="zh-CN" altLang="en-US"/>
          </a:p>
          <a:p>
            <a:endParaRPr lang="zh-CN" altLang="en-US"/>
          </a:p>
          <a:p>
            <a:r>
              <a:rPr lang="zh-CN" altLang="en-US"/>
              <a:t># @app.get("/items/{id}")</a:t>
            </a:r>
            <a:endParaRPr lang="zh-CN" altLang="en-US"/>
          </a:p>
          <a:p>
            <a:r>
              <a:rPr lang="zh-CN" altLang="en-US"/>
              <a:t># async def read_item(request: Request, id: str):</a:t>
            </a:r>
            <a:endParaRPr lang="zh-CN" altLang="en-US"/>
          </a:p>
          <a:p>
            <a:r>
              <a:rPr lang="zh-CN" altLang="en-US"/>
              <a:t>#     return templates.TemplateResponse("item.html", {"request": request, "id": id})</a:t>
            </a:r>
            <a:endParaRPr lang="zh-CN" altLang="en-US"/>
          </a:p>
          <a:p>
            <a:endParaRPr lang="zh-CN" altLang="en-US"/>
          </a:p>
          <a:p>
            <a:r>
              <a:rPr lang="zh-CN" altLang="en-US"/>
              <a:t>app.include_router(items.router,</a:t>
            </a:r>
            <a:endParaRPr lang="zh-CN" altLang="en-US"/>
          </a:p>
          <a:p>
            <a:r>
              <a:rPr lang="zh-CN" altLang="en-US"/>
              <a:t>                    prefix="/items",</a:t>
            </a:r>
            <a:endParaRPr lang="zh-CN" altLang="en-US"/>
          </a:p>
          <a:p>
            <a:r>
              <a:rPr lang="zh-CN" altLang="en-US"/>
              <a:t>                    tags=["items"],</a:t>
            </a:r>
            <a:endParaRPr lang="zh-CN" altLang="en-US"/>
          </a:p>
          <a:p>
            <a:r>
              <a:rPr lang="zh-CN" altLang="en-US"/>
              <a:t>                    responses={404: {"description": "Not found"}})</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编程开门课</a:t>
            </a:r>
            <a:endParaRPr lang="zh-CN" altLang="en-US"/>
          </a:p>
        </p:txBody>
      </p:sp>
      <p:sp>
        <p:nvSpPr>
          <p:cNvPr id="3" name="内容占位符 2"/>
          <p:cNvSpPr>
            <a:spLocks noGrp="1"/>
          </p:cNvSpPr>
          <p:nvPr>
            <p:ph idx="1"/>
          </p:nvPr>
        </p:nvSpPr>
        <p:spPr/>
        <p:txBody>
          <a:bodyPr>
            <a:normAutofit fontScale="80000"/>
          </a:bodyPr>
          <a:p>
            <a:r>
              <a:rPr lang="zh-CN" altLang="en-US"/>
              <a:t>软件工程师，是从事计算机软件开发的工程技术人员。</a:t>
            </a:r>
            <a:endParaRPr lang="zh-CN" altLang="en-US"/>
          </a:p>
          <a:p>
            <a:r>
              <a:rPr lang="zh-CN" altLang="en-US"/>
              <a:t>软件工程师交付的工作结果，最终是可运行的代码。</a:t>
            </a:r>
            <a:endParaRPr lang="zh-CN" altLang="en-US"/>
          </a:p>
          <a:p>
            <a:r>
              <a:rPr lang="zh-CN" altLang="en-US"/>
              <a:t>衡量软件工程师工作品质的标准，是是否解决问题域，所交付代码效率匹配硬件环境。</a:t>
            </a:r>
            <a:endParaRPr lang="zh-CN" altLang="en-US"/>
          </a:p>
          <a:p>
            <a:endParaRPr lang="zh-CN" altLang="en-US"/>
          </a:p>
          <a:p>
            <a:r>
              <a:rPr lang="zh-CN" altLang="en-US"/>
              <a:t>人通过编程学习，掌握开发技能，逐步成为一名软件工程师。</a:t>
            </a:r>
            <a:endParaRPr lang="zh-CN" altLang="en-US"/>
          </a:p>
          <a:p>
            <a:r>
              <a:rPr lang="zh-CN" altLang="en-US"/>
              <a:t>编程本质是一种问题驱动，探究式的实验活动，注重项目管理。</a:t>
            </a:r>
            <a:endParaRPr lang="zh-CN" altLang="en-US"/>
          </a:p>
          <a:p>
            <a:endParaRPr lang="zh-CN" altLang="en-US"/>
          </a:p>
          <a:p>
            <a:r>
              <a:rPr lang="zh-CN" altLang="en-US"/>
              <a:t>当前互联网教育资源极度过剩，编程学习依然对学生极具挑战的深层次原因，是教育范式依旧停留在工业化状态，而未能匹配后工业化甚至智能化。</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routers/items.py</a:t>
            </a:r>
            <a:endParaRPr lang="zh-CN" altLang="en-US"/>
          </a:p>
        </p:txBody>
      </p:sp>
      <p:sp>
        <p:nvSpPr>
          <p:cNvPr id="3" name="文本框 2"/>
          <p:cNvSpPr txBox="1"/>
          <p:nvPr/>
        </p:nvSpPr>
        <p:spPr>
          <a:xfrm>
            <a:off x="939800" y="1861820"/>
            <a:ext cx="8306435" cy="5077460"/>
          </a:xfrm>
          <a:prstGeom prst="rect">
            <a:avLst/>
          </a:prstGeom>
          <a:noFill/>
          <a:ln>
            <a:solidFill>
              <a:schemeClr val="accent1"/>
            </a:solidFill>
          </a:ln>
        </p:spPr>
        <p:txBody>
          <a:bodyPr wrap="square" rtlCol="0" anchor="t">
            <a:spAutoFit/>
          </a:bodyPr>
          <a:p>
            <a:r>
              <a:rPr lang="zh-CN" altLang="en-US"/>
              <a:t>from fastapi import APIRouter, HTTPException</a:t>
            </a:r>
            <a:endParaRPr lang="zh-CN" altLang="en-US"/>
          </a:p>
          <a:p>
            <a:r>
              <a:rPr lang="zh-CN" altLang="en-US"/>
              <a:t>from starlette.templating import Jinja2Templates</a:t>
            </a:r>
            <a:endParaRPr lang="zh-CN" altLang="en-US"/>
          </a:p>
          <a:p>
            <a:r>
              <a:rPr lang="zh-CN" altLang="en-US"/>
              <a:t>from starlette.requests import Request</a:t>
            </a:r>
            <a:endParaRPr lang="zh-CN" altLang="en-US"/>
          </a:p>
          <a:p>
            <a:r>
              <a:rPr lang="zh-CN" altLang="en-US"/>
              <a:t>from dao.user import getUser</a:t>
            </a:r>
            <a:endParaRPr lang="zh-CN" altLang="en-US"/>
          </a:p>
          <a:p>
            <a:endParaRPr lang="zh-CN" altLang="en-US"/>
          </a:p>
          <a:p>
            <a:r>
              <a:rPr lang="zh-CN" altLang="en-US"/>
              <a:t>router = APIRouter()</a:t>
            </a:r>
            <a:endParaRPr lang="zh-CN" altLang="en-US"/>
          </a:p>
          <a:p>
            <a:r>
              <a:rPr lang="zh-CN" altLang="en-US"/>
              <a:t>templates = Jinja2Templates(directory="templates")</a:t>
            </a:r>
            <a:endParaRPr lang="zh-CN" altLang="en-US"/>
          </a:p>
          <a:p>
            <a:endParaRPr lang="zh-CN" altLang="en-US"/>
          </a:p>
          <a:p>
            <a:r>
              <a:rPr lang="zh-CN" altLang="en-US"/>
              <a:t>#测试通过</a:t>
            </a:r>
            <a:endParaRPr lang="zh-CN" altLang="en-US"/>
          </a:p>
          <a:p>
            <a:r>
              <a:rPr lang="zh-CN" altLang="en-US"/>
              <a:t>@router.get("/")</a:t>
            </a:r>
            <a:endParaRPr lang="zh-CN" altLang="en-US"/>
          </a:p>
          <a:p>
            <a:r>
              <a:rPr lang="zh-CN" altLang="en-US"/>
              <a:t>async def read_item():</a:t>
            </a:r>
            <a:endParaRPr lang="zh-CN" altLang="en-US"/>
          </a:p>
          <a:p>
            <a:r>
              <a:rPr lang="zh-CN" altLang="en-US"/>
              <a:t>    return getUser()</a:t>
            </a:r>
            <a:endParaRPr lang="zh-CN" altLang="en-US"/>
          </a:p>
          <a:p>
            <a:r>
              <a:rPr lang="zh-CN" altLang="en-US"/>
              <a:t>    # return {"Hello": "Items"}</a:t>
            </a:r>
            <a:endParaRPr lang="zh-CN" altLang="en-US"/>
          </a:p>
          <a:p>
            <a:endParaRPr lang="zh-CN" altLang="en-US"/>
          </a:p>
          <a:p>
            <a:r>
              <a:rPr lang="zh-CN" altLang="en-US"/>
              <a:t>#这个有错误，传参后失败</a:t>
            </a:r>
            <a:endParaRPr lang="zh-CN" altLang="en-US"/>
          </a:p>
          <a:p>
            <a:r>
              <a:rPr lang="zh-CN" altLang="en-US"/>
              <a:t>@router.get("/items/{id}")</a:t>
            </a:r>
            <a:endParaRPr lang="zh-CN" altLang="en-US"/>
          </a:p>
          <a:p>
            <a:r>
              <a:rPr lang="zh-CN" altLang="en-US"/>
              <a:t>async def read_item(request: Request, id: str):</a:t>
            </a:r>
            <a:endParaRPr lang="zh-CN" altLang="en-US"/>
          </a:p>
          <a:p>
            <a:r>
              <a:rPr lang="zh-CN" altLang="en-US"/>
              <a:t>    return templates.TemplateResponse("item.html", {"request": request, "id": id})</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dao/user.py</a:t>
            </a:r>
            <a:endParaRPr lang="zh-CN" altLang="en-US"/>
          </a:p>
        </p:txBody>
      </p:sp>
      <p:sp>
        <p:nvSpPr>
          <p:cNvPr id="3" name="文本框 2"/>
          <p:cNvSpPr txBox="1"/>
          <p:nvPr/>
        </p:nvSpPr>
        <p:spPr>
          <a:xfrm>
            <a:off x="978535" y="1691005"/>
            <a:ext cx="9411970" cy="5908040"/>
          </a:xfrm>
          <a:prstGeom prst="rect">
            <a:avLst/>
          </a:prstGeom>
          <a:noFill/>
        </p:spPr>
        <p:txBody>
          <a:bodyPr wrap="square" rtlCol="0" anchor="t">
            <a:spAutoFit/>
          </a:bodyPr>
          <a:p>
            <a:r>
              <a:rPr lang="zh-CN" altLang="en-US"/>
              <a:t>import pymysql</a:t>
            </a:r>
            <a:endParaRPr lang="zh-CN" altLang="en-US"/>
          </a:p>
          <a:p>
            <a:r>
              <a:rPr lang="zh-CN" altLang="en-US"/>
              <a:t># 创建数据库连接对象</a:t>
            </a:r>
            <a:endParaRPr lang="zh-CN" altLang="en-US"/>
          </a:p>
          <a:p>
            <a:r>
              <a:rPr lang="zh-CN" altLang="en-US"/>
              <a:t>db = pymysql.connect(host='127.0.0.1',user='root',password='123456',database='test')</a:t>
            </a:r>
            <a:endParaRPr lang="zh-CN" altLang="en-US"/>
          </a:p>
          <a:p>
            <a:endParaRPr lang="zh-CN" altLang="en-US"/>
          </a:p>
          <a:p>
            <a:r>
              <a:rPr lang="zh-CN" altLang="en-US"/>
              <a:t># 创建游标对象</a:t>
            </a:r>
            <a:endParaRPr lang="zh-CN" altLang="en-US"/>
          </a:p>
          <a:p>
            <a:r>
              <a:rPr lang="zh-CN" altLang="en-US"/>
              <a:t>cursor = db.cursor()</a:t>
            </a:r>
            <a:endParaRPr lang="zh-CN" altLang="en-US"/>
          </a:p>
          <a:p>
            <a:r>
              <a:rPr lang="zh-CN" altLang="en-US"/>
              <a:t>def getUser():</a:t>
            </a:r>
            <a:endParaRPr lang="zh-CN" altLang="en-US"/>
          </a:p>
          <a:p>
            <a:r>
              <a:rPr lang="zh-CN" altLang="en-US"/>
              <a:t>    table_name = 'user'</a:t>
            </a:r>
            <a:endParaRPr lang="zh-CN" altLang="en-US"/>
          </a:p>
          <a:p>
            <a:r>
              <a:rPr lang="zh-CN" altLang="en-US"/>
              <a:t>    sql = "SELECT * FROM %s " % table_name</a:t>
            </a:r>
            <a:endParaRPr lang="zh-CN" altLang="en-US"/>
          </a:p>
          <a:p>
            <a:r>
              <a:rPr lang="zh-CN" altLang="en-US"/>
              <a:t>    try:</a:t>
            </a:r>
            <a:endParaRPr lang="zh-CN" altLang="en-US"/>
          </a:p>
          <a:p>
            <a:r>
              <a:rPr lang="zh-CN" altLang="en-US"/>
              <a:t>        cursor.execute(sql)  # 执行sql语句，也可执行数据库命令，如：show tables</a:t>
            </a:r>
            <a:endParaRPr lang="zh-CN" altLang="en-US"/>
          </a:p>
          <a:p>
            <a:r>
              <a:rPr lang="zh-CN" altLang="en-US"/>
              <a:t>        result = cursor.fetchall()  # 所有结果</a:t>
            </a:r>
            <a:endParaRPr lang="zh-CN" altLang="en-US"/>
          </a:p>
          <a:p>
            <a:r>
              <a:rPr lang="zh-CN" altLang="en-US"/>
              <a:t>        print(result)</a:t>
            </a:r>
            <a:endParaRPr lang="zh-CN" altLang="en-US"/>
          </a:p>
          <a:p>
            <a:r>
              <a:rPr lang="zh-CN" altLang="en-US"/>
              <a:t>        return result</a:t>
            </a:r>
            <a:endParaRPr lang="zh-CN" altLang="en-US"/>
          </a:p>
          <a:p>
            <a:r>
              <a:rPr lang="zh-CN" altLang="en-US"/>
              <a:t>    except Exception as e:</a:t>
            </a:r>
            <a:endParaRPr lang="zh-CN" altLang="en-US"/>
          </a:p>
          <a:p>
            <a:r>
              <a:rPr lang="zh-CN" altLang="en-US"/>
              <a:t>        db.rollback()</a:t>
            </a:r>
            <a:endParaRPr lang="zh-CN" altLang="en-US"/>
          </a:p>
          <a:p>
            <a:r>
              <a:rPr lang="zh-CN" altLang="en-US"/>
              <a:t>        print(e)</a:t>
            </a:r>
            <a:endParaRPr lang="zh-CN" altLang="en-US"/>
          </a:p>
          <a:p>
            <a:r>
              <a:rPr lang="zh-CN" altLang="en-US"/>
              <a:t>        return {"查询失败"}</a:t>
            </a:r>
            <a:endParaRPr lang="zh-CN" altLang="en-US"/>
          </a:p>
          <a:p>
            <a:r>
              <a:rPr lang="zh-CN" altLang="en-US"/>
              <a:t>    finally:</a:t>
            </a:r>
            <a:endParaRPr lang="zh-CN" altLang="en-US"/>
          </a:p>
          <a:p>
            <a:r>
              <a:rPr lang="zh-CN" altLang="en-US"/>
              <a:t>        cursor.close()  # 关闭当前游标</a:t>
            </a:r>
            <a:endParaRPr lang="zh-CN" altLang="en-US"/>
          </a:p>
          <a:p>
            <a:r>
              <a:rPr lang="zh-CN" altLang="en-US"/>
              <a:t>        db.close()  # 关闭数据库连接</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8200" y="2011045"/>
            <a:ext cx="6096000" cy="645160"/>
          </a:xfrm>
          <a:prstGeom prst="rect">
            <a:avLst/>
          </a:prstGeom>
          <a:noFill/>
        </p:spPr>
        <p:txBody>
          <a:bodyPr wrap="square" rtlCol="0" anchor="t">
            <a:spAutoFit/>
          </a:bodyPr>
          <a:p>
            <a:r>
              <a:rPr lang="zh-CN" altLang="en-US"/>
              <a:t>以上是第一版，是从fastapi官网的例子，加上pymysql的例子，中演变了一个基本的项目基础结构。</a:t>
            </a:r>
            <a:endParaRPr lang="zh-CN" altLang="en-US"/>
          </a:p>
        </p:txBody>
      </p:sp>
      <p:sp>
        <p:nvSpPr>
          <p:cNvPr id="4" name="文本框 3"/>
          <p:cNvSpPr txBox="1"/>
          <p:nvPr/>
        </p:nvSpPr>
        <p:spPr>
          <a:xfrm>
            <a:off x="838200" y="2976245"/>
            <a:ext cx="6096000" cy="1198880"/>
          </a:xfrm>
          <a:prstGeom prst="rect">
            <a:avLst/>
          </a:prstGeom>
          <a:noFill/>
        </p:spPr>
        <p:txBody>
          <a:bodyPr wrap="square" rtlCol="0" anchor="t">
            <a:spAutoFit/>
          </a:bodyPr>
          <a:p>
            <a:r>
              <a:rPr lang="zh-CN" altLang="en-US"/>
              <a:t>存在以下问题：</a:t>
            </a:r>
            <a:endParaRPr lang="zh-CN" altLang="en-US"/>
          </a:p>
          <a:p>
            <a:r>
              <a:rPr lang="zh-CN" altLang="en-US"/>
              <a:t>1、数据库配置问题</a:t>
            </a:r>
            <a:endParaRPr lang="zh-CN" altLang="en-US"/>
          </a:p>
          <a:p>
            <a:r>
              <a:rPr lang="zh-CN" altLang="en-US"/>
              <a:t>2、路由问题</a:t>
            </a:r>
            <a:endParaRPr lang="zh-CN" altLang="en-US"/>
          </a:p>
          <a:p>
            <a:r>
              <a:rPr lang="zh-CN" altLang="en-US"/>
              <a:t>3、没有实现，网页代码。</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第二天</a:t>
            </a:r>
            <a:r>
              <a:rPr lang="en-US" altLang="zh-CN"/>
              <a:t>-</a:t>
            </a:r>
            <a:r>
              <a:rPr lang="zh-CN" altLang="en-US"/>
              <a:t>打卡模块</a:t>
            </a:r>
            <a:r>
              <a:rPr lang="zh-CN" altLang="en-US">
                <a:sym typeface="+mn-ea"/>
              </a:rPr>
              <a:t>（</a:t>
            </a:r>
            <a:r>
              <a:rPr lang="en-US" altLang="zh-CN">
                <a:sym typeface="+mn-ea"/>
              </a:rPr>
              <a:t>20230226</a:t>
            </a:r>
            <a:r>
              <a:rPr lang="zh-CN" altLang="en-US">
                <a:sym typeface="+mn-ea"/>
              </a:rPr>
              <a:t>）</a:t>
            </a:r>
            <a:endParaRPr lang="zh-CN" altLang="en-US"/>
          </a:p>
        </p:txBody>
      </p:sp>
      <p:sp>
        <p:nvSpPr>
          <p:cNvPr id="4" name="文本框 3"/>
          <p:cNvSpPr txBox="1"/>
          <p:nvPr/>
        </p:nvSpPr>
        <p:spPr>
          <a:xfrm>
            <a:off x="1080135" y="1691005"/>
            <a:ext cx="9766935" cy="645160"/>
          </a:xfrm>
          <a:prstGeom prst="rect">
            <a:avLst/>
          </a:prstGeom>
          <a:noFill/>
          <a:ln>
            <a:solidFill>
              <a:schemeClr val="accent1"/>
            </a:solidFill>
          </a:ln>
        </p:spPr>
        <p:txBody>
          <a:bodyPr wrap="square" rtlCol="0" anchor="t">
            <a:spAutoFit/>
          </a:bodyPr>
          <a:p>
            <a:r>
              <a:rPr lang="zh-CN" altLang="en-US"/>
              <a:t>上一节课，简单编写了一个框架，目的是分离路由和数据库操作，避免不在一个大文件里编程。一般而言，一个文件代码不超过200行</a:t>
            </a:r>
            <a:endParaRPr lang="zh-CN" altLang="en-US"/>
          </a:p>
        </p:txBody>
      </p:sp>
      <p:sp>
        <p:nvSpPr>
          <p:cNvPr id="5" name="文本框 4"/>
          <p:cNvSpPr txBox="1"/>
          <p:nvPr/>
        </p:nvSpPr>
        <p:spPr>
          <a:xfrm>
            <a:off x="1080135" y="2680335"/>
            <a:ext cx="9766935" cy="368300"/>
          </a:xfrm>
          <a:prstGeom prst="rect">
            <a:avLst/>
          </a:prstGeom>
          <a:noFill/>
          <a:ln>
            <a:solidFill>
              <a:schemeClr val="accent1"/>
            </a:solidFill>
          </a:ln>
        </p:spPr>
        <p:txBody>
          <a:bodyPr wrap="square" rtlCol="0" anchor="t">
            <a:spAutoFit/>
          </a:bodyPr>
          <a:p>
            <a:r>
              <a:rPr lang="zh-CN" altLang="en-US"/>
              <a:t>这次，就是针对考勤的模块，编程。根据协作过程来完成工作。</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4050665" y="3121660"/>
            <a:ext cx="4291330" cy="30880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用例</a:t>
            </a:r>
            <a:r>
              <a:rPr lang="zh-CN" altLang="en-US"/>
              <a:t>分析</a:t>
            </a:r>
            <a:endParaRPr lang="zh-CN" altLang="en-US"/>
          </a:p>
        </p:txBody>
      </p:sp>
      <p:sp>
        <p:nvSpPr>
          <p:cNvPr id="3" name="文本框 2"/>
          <p:cNvSpPr txBox="1"/>
          <p:nvPr/>
        </p:nvSpPr>
        <p:spPr>
          <a:xfrm>
            <a:off x="1151255" y="1691005"/>
            <a:ext cx="6096000" cy="368300"/>
          </a:xfrm>
          <a:prstGeom prst="rect">
            <a:avLst/>
          </a:prstGeom>
          <a:noFill/>
          <a:ln>
            <a:solidFill>
              <a:schemeClr val="accent1"/>
            </a:solidFill>
          </a:ln>
        </p:spPr>
        <p:txBody>
          <a:bodyPr wrap="square" rtlCol="0" anchor="t">
            <a:spAutoFit/>
          </a:bodyPr>
          <a:p>
            <a:r>
              <a:rPr lang="zh-CN" altLang="en-US"/>
              <a:t>前置条件：用户登录</a:t>
            </a:r>
            <a:endParaRPr lang="zh-CN" altLang="en-US"/>
          </a:p>
        </p:txBody>
      </p:sp>
      <p:sp>
        <p:nvSpPr>
          <p:cNvPr id="4" name="文本框 3"/>
          <p:cNvSpPr txBox="1"/>
          <p:nvPr/>
        </p:nvSpPr>
        <p:spPr>
          <a:xfrm>
            <a:off x="1151255" y="2468245"/>
            <a:ext cx="6096000" cy="368300"/>
          </a:xfrm>
          <a:prstGeom prst="rect">
            <a:avLst/>
          </a:prstGeom>
          <a:noFill/>
          <a:ln>
            <a:solidFill>
              <a:schemeClr val="accent1"/>
            </a:solidFill>
          </a:ln>
        </p:spPr>
        <p:txBody>
          <a:bodyPr wrap="square" rtlCol="0" anchor="t">
            <a:spAutoFit/>
          </a:bodyPr>
          <a:p>
            <a:r>
              <a:rPr lang="zh-CN" altLang="en-US"/>
              <a:t>操作描述：点击按钮，用户ID和时间保存到数据表record中。</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静态模型</a:t>
            </a:r>
            <a:r>
              <a:rPr lang="en-US" altLang="zh-CN"/>
              <a:t>-</a:t>
            </a:r>
            <a:r>
              <a:rPr lang="zh-CN" altLang="en-US"/>
              <a:t>代码</a:t>
            </a:r>
            <a:endParaRPr lang="zh-CN" altLang="en-US"/>
          </a:p>
        </p:txBody>
      </p:sp>
      <p:sp>
        <p:nvSpPr>
          <p:cNvPr id="3" name="文本框 2"/>
          <p:cNvSpPr txBox="1"/>
          <p:nvPr/>
        </p:nvSpPr>
        <p:spPr>
          <a:xfrm>
            <a:off x="838200" y="2106295"/>
            <a:ext cx="6096000" cy="3415030"/>
          </a:xfrm>
          <a:prstGeom prst="rect">
            <a:avLst/>
          </a:prstGeom>
          <a:noFill/>
        </p:spPr>
        <p:txBody>
          <a:bodyPr wrap="square" rtlCol="0" anchor="t">
            <a:spAutoFit/>
          </a:bodyPr>
          <a:p>
            <a:r>
              <a:rPr lang="zh-CN" altLang="en-US"/>
              <a:t>html页面中，有个按钮</a:t>
            </a:r>
            <a:endParaRPr lang="zh-CN" altLang="en-US"/>
          </a:p>
          <a:p>
            <a:r>
              <a:rPr lang="zh-CN" altLang="en-US"/>
              <a:t>&lt;html&gt;</a:t>
            </a:r>
            <a:endParaRPr lang="zh-CN" altLang="en-US"/>
          </a:p>
          <a:p>
            <a:r>
              <a:rPr lang="zh-CN" altLang="en-US"/>
              <a:t>&lt;head&gt;</a:t>
            </a:r>
            <a:endParaRPr lang="zh-CN" altLang="en-US"/>
          </a:p>
          <a:p>
            <a:r>
              <a:rPr lang="zh-CN" altLang="en-US"/>
              <a:t>&lt;body&gt;</a:t>
            </a:r>
            <a:endParaRPr lang="zh-CN" altLang="en-US"/>
          </a:p>
          <a:p>
            <a:r>
              <a:rPr lang="zh-CN" altLang="en-US"/>
              <a:t>&lt;button onclick=clockin()&gt;&lt;/button&gt;</a:t>
            </a:r>
            <a:endParaRPr lang="zh-CN" altLang="en-US"/>
          </a:p>
          <a:p>
            <a:r>
              <a:rPr lang="zh-CN" altLang="en-US"/>
              <a:t>&lt;/body&gt;</a:t>
            </a:r>
            <a:endParaRPr lang="zh-CN" altLang="en-US"/>
          </a:p>
          <a:p>
            <a:r>
              <a:rPr lang="zh-CN" altLang="en-US"/>
              <a:t>&lt;/html&gt;</a:t>
            </a:r>
            <a:endParaRPr lang="zh-CN" altLang="en-US"/>
          </a:p>
          <a:p>
            <a:r>
              <a:rPr lang="zh-CN" altLang="en-US"/>
              <a:t>&lt;script&gt;</a:t>
            </a:r>
            <a:endParaRPr lang="zh-CN" altLang="en-US"/>
          </a:p>
          <a:p>
            <a:r>
              <a:rPr lang="zh-CN" altLang="en-US"/>
              <a:t>function clockin(){</a:t>
            </a:r>
            <a:endParaRPr lang="zh-CN" altLang="en-US"/>
          </a:p>
          <a:p>
            <a:r>
              <a:rPr lang="zh-CN" altLang="en-US"/>
              <a:t>alert('click me')</a:t>
            </a:r>
            <a:endParaRPr lang="zh-CN" altLang="en-US"/>
          </a:p>
          <a:p>
            <a:r>
              <a:rPr lang="zh-CN" altLang="en-US"/>
              <a:t>}</a:t>
            </a:r>
            <a:endParaRPr lang="zh-CN" altLang="en-US"/>
          </a:p>
          <a:p>
            <a:r>
              <a:rPr lang="zh-CN" altLang="en-US"/>
              <a:t>&lt;/script&gt;</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944110" y="1981200"/>
            <a:ext cx="6888480" cy="36652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静态</a:t>
            </a:r>
            <a:r>
              <a:rPr lang="en-US" altLang="zh-CN"/>
              <a:t>UI-</a:t>
            </a:r>
            <a:r>
              <a:rPr lang="en-US" altLang="zh-CN"/>
              <a:t>HTML</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1411605" y="1815465"/>
            <a:ext cx="7299960" cy="3633470"/>
          </a:xfrm>
          <a:prstGeom prst="rect">
            <a:avLst/>
          </a:prstGeom>
        </p:spPr>
      </p:pic>
      <p:sp>
        <p:nvSpPr>
          <p:cNvPr id="4" name="文本框 3"/>
          <p:cNvSpPr txBox="1"/>
          <p:nvPr>
            <p:custDataLst>
              <p:tags r:id="rId3"/>
            </p:custDataLst>
          </p:nvPr>
        </p:nvSpPr>
        <p:spPr>
          <a:xfrm>
            <a:off x="838200" y="1691005"/>
            <a:ext cx="10092055" cy="645160"/>
          </a:xfrm>
          <a:prstGeom prst="rect">
            <a:avLst/>
          </a:prstGeom>
          <a:noFill/>
          <a:ln>
            <a:solidFill>
              <a:schemeClr val="accent1"/>
            </a:solidFill>
          </a:ln>
        </p:spPr>
        <p:txBody>
          <a:bodyPr wrap="square" rtlCol="0" anchor="t">
            <a:spAutoFit/>
          </a:bodyPr>
          <a:p>
            <a:r>
              <a:rPr lang="zh-CN" altLang="en-US"/>
              <a:t>一般静态模型，多是手工绘制，或用word或其他工具。现在，我们在web中，编写html代码，就可以直接得到一个用户界面原型，只是很简陋</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动态模型</a:t>
            </a:r>
            <a:endParaRPr lang="zh-CN" altLang="en-US"/>
          </a:p>
        </p:txBody>
      </p:sp>
      <p:sp>
        <p:nvSpPr>
          <p:cNvPr id="3" name="文本框 2"/>
          <p:cNvSpPr txBox="1"/>
          <p:nvPr/>
        </p:nvSpPr>
        <p:spPr>
          <a:xfrm>
            <a:off x="1080135" y="1854835"/>
            <a:ext cx="6096000" cy="368300"/>
          </a:xfrm>
          <a:prstGeom prst="rect">
            <a:avLst/>
          </a:prstGeom>
          <a:noFill/>
        </p:spPr>
        <p:txBody>
          <a:bodyPr wrap="square" rtlCol="0" anchor="t">
            <a:spAutoFit/>
          </a:bodyPr>
          <a:p>
            <a:r>
              <a:rPr lang="zh-CN" altLang="en-US"/>
              <a:t>我们将它放到，static，启动服务器，就可以看到</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196975" y="2614295"/>
            <a:ext cx="7261860" cy="38404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凡事不断问度</a:t>
            </a:r>
            <a:r>
              <a:rPr lang="zh-CN" altLang="en-US"/>
              <a:t>娘</a:t>
            </a:r>
            <a:endParaRPr lang="zh-CN" altLang="en-US"/>
          </a:p>
        </p:txBody>
      </p:sp>
      <p:sp>
        <p:nvSpPr>
          <p:cNvPr id="4" name="文本框 3"/>
          <p:cNvSpPr txBox="1"/>
          <p:nvPr/>
        </p:nvSpPr>
        <p:spPr>
          <a:xfrm>
            <a:off x="838200" y="2031365"/>
            <a:ext cx="6096000" cy="645160"/>
          </a:xfrm>
          <a:prstGeom prst="rect">
            <a:avLst/>
          </a:prstGeom>
          <a:noFill/>
        </p:spPr>
        <p:txBody>
          <a:bodyPr wrap="square" rtlCol="0" anchor="t">
            <a:spAutoFit/>
          </a:bodyPr>
          <a:p>
            <a:r>
              <a:rPr lang="zh-CN" altLang="en-US"/>
              <a:t>我们是实现，点击按钮，向数据库提交一个数据。这里使用的是jquery库</a:t>
            </a:r>
            <a:endParaRPr lang="zh-CN" altLang="en-US"/>
          </a:p>
        </p:txBody>
      </p:sp>
      <p:sp>
        <p:nvSpPr>
          <p:cNvPr id="5" name="文本框 4"/>
          <p:cNvSpPr txBox="1"/>
          <p:nvPr/>
        </p:nvSpPr>
        <p:spPr>
          <a:xfrm>
            <a:off x="838200" y="2876550"/>
            <a:ext cx="6096000" cy="368300"/>
          </a:xfrm>
          <a:prstGeom prst="rect">
            <a:avLst/>
          </a:prstGeom>
          <a:noFill/>
        </p:spPr>
        <p:txBody>
          <a:bodyPr wrap="square" rtlCol="0" anchor="t">
            <a:spAutoFit/>
          </a:bodyPr>
          <a:p>
            <a:r>
              <a:rPr lang="zh-CN" altLang="en-US"/>
              <a:t>因为是提交，使用http的post方法</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960755" y="3620770"/>
            <a:ext cx="6842760" cy="2293620"/>
          </a:xfrm>
          <a:prstGeom prst="rect">
            <a:avLst/>
          </a:prstGeom>
        </p:spPr>
      </p:pic>
      <p:sp>
        <p:nvSpPr>
          <p:cNvPr id="7" name="文本框 6"/>
          <p:cNvSpPr txBox="1"/>
          <p:nvPr/>
        </p:nvSpPr>
        <p:spPr>
          <a:xfrm>
            <a:off x="6934200" y="2031365"/>
            <a:ext cx="6096000" cy="368300"/>
          </a:xfrm>
          <a:prstGeom prst="rect">
            <a:avLst/>
          </a:prstGeom>
          <a:noFill/>
        </p:spPr>
        <p:txBody>
          <a:bodyPr wrap="square" rtlCol="0" anchor="t">
            <a:spAutoFit/>
          </a:bodyPr>
          <a:p>
            <a:r>
              <a:rPr lang="zh-CN" altLang="en-US"/>
              <a:t>语法：$.post(url,data,callback,type);</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JQuery post</a:t>
            </a:r>
            <a:r>
              <a:rPr lang="zh-CN" altLang="en-US"/>
              <a:t>方法</a:t>
            </a:r>
            <a:endParaRPr lang="zh-CN" altLang="en-US"/>
          </a:p>
        </p:txBody>
      </p:sp>
      <p:sp>
        <p:nvSpPr>
          <p:cNvPr id="3" name="文本框 2"/>
          <p:cNvSpPr txBox="1"/>
          <p:nvPr/>
        </p:nvSpPr>
        <p:spPr>
          <a:xfrm>
            <a:off x="838200" y="2012315"/>
            <a:ext cx="6096000" cy="3969385"/>
          </a:xfrm>
          <a:prstGeom prst="rect">
            <a:avLst/>
          </a:prstGeom>
          <a:noFill/>
        </p:spPr>
        <p:txBody>
          <a:bodyPr wrap="square" rtlCol="0" anchor="t">
            <a:spAutoFit/>
          </a:bodyPr>
          <a:p>
            <a:r>
              <a:rPr lang="zh-CN" altLang="en-US"/>
              <a:t>&lt;script&gt;</a:t>
            </a:r>
            <a:endParaRPr lang="zh-CN" altLang="en-US"/>
          </a:p>
          <a:p>
            <a:r>
              <a:rPr lang="zh-CN" altLang="en-US"/>
              <a:t>    function clockin(){</a:t>
            </a:r>
            <a:endParaRPr lang="zh-CN" altLang="en-US"/>
          </a:p>
          <a:p>
            <a:r>
              <a:rPr lang="zh-CN" altLang="en-US"/>
              <a:t>        alert('click me')</a:t>
            </a:r>
            <a:endParaRPr lang="zh-CN" altLang="en-US"/>
          </a:p>
          <a:p>
            <a:r>
              <a:rPr lang="zh-CN" altLang="en-US"/>
              <a:t>        var url="/clockin/add";</a:t>
            </a:r>
            <a:endParaRPr lang="zh-CN" altLang="en-US"/>
          </a:p>
          <a:p>
            <a:r>
              <a:rPr lang="zh-CN" altLang="en-US"/>
              <a:t>        var urlData={userId:123456,now:'2023-02-26'}</a:t>
            </a:r>
            <a:endParaRPr lang="zh-CN" altLang="en-US"/>
          </a:p>
          <a:p>
            <a:r>
              <a:rPr lang="zh-CN" altLang="en-US"/>
              <a:t>        $.post(url,urlData,function(result){</a:t>
            </a:r>
            <a:endParaRPr lang="zh-CN" altLang="en-US"/>
          </a:p>
          <a:p>
            <a:r>
              <a:rPr lang="zh-CN" altLang="en-US"/>
              <a:t>            if(result.success){</a:t>
            </a:r>
            <a:endParaRPr lang="zh-CN" altLang="en-US"/>
          </a:p>
          <a:p>
            <a:r>
              <a:rPr lang="zh-CN" altLang="en-US"/>
              <a:t>                $.messager.alert("系统提示","添加成功","info");</a:t>
            </a:r>
            <a:endParaRPr lang="zh-CN" altLang="en-US"/>
          </a:p>
          <a:p>
            <a:r>
              <a:rPr lang="zh-CN" altLang="en-US"/>
              <a:t>            }else{</a:t>
            </a:r>
            <a:endParaRPr lang="zh-CN" altLang="en-US"/>
          </a:p>
          <a:p>
            <a:r>
              <a:rPr lang="zh-CN" altLang="en-US"/>
              <a:t>                $.messager.alert("系统提示","添加失败","error");</a:t>
            </a:r>
            <a:endParaRPr lang="zh-CN" altLang="en-US"/>
          </a:p>
          <a:p>
            <a:r>
              <a:rPr lang="zh-CN" altLang="en-US"/>
              <a:t>            }</a:t>
            </a:r>
            <a:endParaRPr lang="zh-CN" altLang="en-US"/>
          </a:p>
          <a:p>
            <a:r>
              <a:rPr lang="zh-CN" altLang="en-US"/>
              <a:t>        },"json");</a:t>
            </a:r>
            <a:endParaRPr lang="zh-CN" altLang="en-US"/>
          </a:p>
          <a:p>
            <a:r>
              <a:rPr lang="zh-CN" altLang="en-US"/>
              <a:t>    }</a:t>
            </a:r>
            <a:endParaRPr lang="zh-CN" altLang="en-US"/>
          </a:p>
          <a:p>
            <a:r>
              <a:rPr lang="zh-CN" altLang="en-US"/>
              <a:t>&lt;/script&gt;</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第一次课程</a:t>
            </a:r>
            <a:r>
              <a:rPr lang="en-US" altLang="zh-CN"/>
              <a:t>-</a:t>
            </a:r>
            <a:r>
              <a:rPr lang="zh-CN" altLang="en-US"/>
              <a:t>课堂任务</a:t>
            </a:r>
            <a:r>
              <a:rPr lang="en-US" altLang="zh-CN"/>
              <a:t>-</a:t>
            </a:r>
            <a:r>
              <a:rPr lang="zh-CN" altLang="en-US"/>
              <a:t>目的</a:t>
            </a:r>
            <a:endParaRPr lang="zh-CN" altLang="en-US"/>
          </a:p>
        </p:txBody>
      </p:sp>
      <p:sp>
        <p:nvSpPr>
          <p:cNvPr id="3" name="内容占位符 2"/>
          <p:cNvSpPr>
            <a:spLocks noGrp="1"/>
          </p:cNvSpPr>
          <p:nvPr>
            <p:ph idx="1"/>
          </p:nvPr>
        </p:nvSpPr>
        <p:spPr/>
        <p:txBody>
          <a:bodyPr/>
          <a:p>
            <a:r>
              <a:rPr lang="zh-CN" altLang="en-US"/>
              <a:t>任务：</a:t>
            </a:r>
            <a:endParaRPr lang="zh-CN" altLang="en-US"/>
          </a:p>
          <a:p>
            <a:r>
              <a:rPr lang="zh-CN" altLang="en-US"/>
              <a:t>配置</a:t>
            </a:r>
            <a:r>
              <a:rPr lang="en-US" altLang="zh-CN"/>
              <a:t>python</a:t>
            </a:r>
            <a:r>
              <a:rPr lang="zh-CN" altLang="en-US"/>
              <a:t>环境</a:t>
            </a:r>
            <a:endParaRPr lang="zh-CN" altLang="en-US"/>
          </a:p>
          <a:p>
            <a:r>
              <a:rPr lang="zh-CN" altLang="en-US"/>
              <a:t>运行</a:t>
            </a:r>
            <a:r>
              <a:rPr lang="en-US" altLang="zh-CN"/>
              <a:t>“hello world!”</a:t>
            </a:r>
            <a:r>
              <a:rPr lang="zh-CN" altLang="en-US"/>
              <a:t>代码</a:t>
            </a:r>
            <a:endParaRPr lang="zh-CN" altLang="en-US"/>
          </a:p>
          <a:p>
            <a:r>
              <a:rPr lang="zh-CN" altLang="en-US"/>
              <a:t>运行</a:t>
            </a:r>
            <a:r>
              <a:rPr lang="en-US" altLang="zh-CN"/>
              <a:t> </a:t>
            </a:r>
            <a:r>
              <a:rPr lang="zh-CN" altLang="en-US"/>
              <a:t>一个加法</a:t>
            </a:r>
            <a:r>
              <a:rPr lang="en-US" altLang="zh-CN"/>
              <a:t> </a:t>
            </a:r>
            <a:r>
              <a:rPr lang="zh-CN" altLang="en-US"/>
              <a:t>功能</a:t>
            </a:r>
            <a:r>
              <a:rPr lang="zh-CN" altLang="en-US"/>
              <a:t>代码</a:t>
            </a:r>
            <a:endParaRPr lang="zh-CN" altLang="en-US"/>
          </a:p>
          <a:p>
            <a:r>
              <a:rPr lang="zh-CN" altLang="en-US"/>
              <a:t>编写一个测试加法功能</a:t>
            </a:r>
            <a:r>
              <a:rPr lang="zh-CN" altLang="en-US"/>
              <a:t>代码</a:t>
            </a:r>
            <a:endParaRPr lang="zh-CN" altLang="en-US"/>
          </a:p>
          <a:p>
            <a:endParaRPr lang="zh-CN" altLang="en-US"/>
          </a:p>
          <a:p>
            <a:r>
              <a:rPr lang="zh-CN" altLang="en-US"/>
              <a:t>目的：</a:t>
            </a:r>
            <a:endParaRPr lang="zh-CN" altLang="en-US"/>
          </a:p>
          <a:p>
            <a:r>
              <a:rPr lang="zh-CN" altLang="en-US"/>
              <a:t>评估同学数字素养和先有编程</a:t>
            </a:r>
            <a:r>
              <a:rPr lang="zh-CN" altLang="en-US"/>
              <a:t>能力</a:t>
            </a:r>
            <a:endParaRPr lang="zh-CN" altLang="en-US"/>
          </a:p>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web</a:t>
            </a:r>
            <a:r>
              <a:rPr lang="zh-CN" altLang="en-US"/>
              <a:t>应用的</a:t>
            </a:r>
            <a:r>
              <a:rPr lang="en-US" altLang="zh-CN"/>
              <a:t>clockin</a:t>
            </a:r>
            <a:r>
              <a:rPr lang="zh-CN" altLang="en-US"/>
              <a:t>路由</a:t>
            </a:r>
            <a:endParaRPr lang="zh-CN" altLang="en-US"/>
          </a:p>
        </p:txBody>
      </p:sp>
      <p:sp>
        <p:nvSpPr>
          <p:cNvPr id="3" name="文本框 2"/>
          <p:cNvSpPr txBox="1"/>
          <p:nvPr/>
        </p:nvSpPr>
        <p:spPr>
          <a:xfrm>
            <a:off x="838200" y="2076450"/>
            <a:ext cx="6096000" cy="645160"/>
          </a:xfrm>
          <a:prstGeom prst="rect">
            <a:avLst/>
          </a:prstGeom>
          <a:noFill/>
        </p:spPr>
        <p:txBody>
          <a:bodyPr wrap="square" rtlCol="0" anchor="t">
            <a:spAutoFit/>
          </a:bodyPr>
          <a:p>
            <a:r>
              <a:rPr lang="zh-CN" altLang="en-US"/>
              <a:t>开始，我们可以在main里，按照fastapi的路由写法写，然后移动到clockin的路由</a:t>
            </a:r>
            <a:endParaRPr lang="zh-CN" altLang="en-US"/>
          </a:p>
        </p:txBody>
      </p:sp>
      <p:sp>
        <p:nvSpPr>
          <p:cNvPr id="4" name="文本框 3"/>
          <p:cNvSpPr txBox="1"/>
          <p:nvPr/>
        </p:nvSpPr>
        <p:spPr>
          <a:xfrm>
            <a:off x="838200" y="2950210"/>
            <a:ext cx="6096000" cy="368300"/>
          </a:xfrm>
          <a:prstGeom prst="rect">
            <a:avLst/>
          </a:prstGeom>
          <a:noFill/>
        </p:spPr>
        <p:txBody>
          <a:bodyPr wrap="square" rtlCol="0" anchor="t">
            <a:spAutoFit/>
          </a:bodyPr>
          <a:p>
            <a:r>
              <a:rPr lang="zh-CN" altLang="en-US"/>
              <a:t>@app.get("/</a:t>
            </a:r>
            <a:r>
              <a:rPr lang="en-US" altLang="zh-CN"/>
              <a:t>clockin</a:t>
            </a:r>
            <a:r>
              <a:rPr lang="zh-CN" altLang="en-US"/>
              <a:t>") def read_root(): return {"Hello": "World"}</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838200" y="3702685"/>
            <a:ext cx="7330440" cy="30022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此刻发现，是忘记加载jquery.js的库</a:t>
            </a:r>
            <a:endParaRPr lang="zh-CN" altLang="en-US"/>
          </a:p>
        </p:txBody>
      </p:sp>
      <p:sp>
        <p:nvSpPr>
          <p:cNvPr id="3" name="文本框 2"/>
          <p:cNvSpPr txBox="1"/>
          <p:nvPr/>
        </p:nvSpPr>
        <p:spPr>
          <a:xfrm>
            <a:off x="775970" y="2070735"/>
            <a:ext cx="4756785" cy="3415030"/>
          </a:xfrm>
          <a:prstGeom prst="rect">
            <a:avLst/>
          </a:prstGeom>
          <a:noFill/>
          <a:ln>
            <a:solidFill>
              <a:schemeClr val="accent1"/>
            </a:solidFill>
          </a:ln>
        </p:spPr>
        <p:txBody>
          <a:bodyPr wrap="square" rtlCol="0" anchor="t">
            <a:spAutoFit/>
          </a:bodyPr>
          <a:p>
            <a:r>
              <a:rPr lang="zh-CN" altLang="en-US"/>
              <a:t>&lt;html&gt;</a:t>
            </a:r>
            <a:endParaRPr lang="zh-CN" altLang="en-US"/>
          </a:p>
          <a:p>
            <a:r>
              <a:rPr lang="zh-CN" altLang="en-US"/>
              <a:t>&lt;head&gt;</a:t>
            </a:r>
            <a:endParaRPr lang="zh-CN" altLang="en-US"/>
          </a:p>
          <a:p>
            <a:r>
              <a:rPr lang="zh-CN" altLang="en-US"/>
              <a:t>    &lt;script src="http://libs.baidu.com/jquery/2.0.0/jquery.min.js"&gt;&lt;/script&gt;</a:t>
            </a:r>
            <a:endParaRPr lang="zh-CN" altLang="en-US"/>
          </a:p>
          <a:p>
            <a:r>
              <a:rPr lang="zh-CN" altLang="en-US"/>
              <a:t>&lt;/head&gt;</a:t>
            </a:r>
            <a:endParaRPr lang="zh-CN" altLang="en-US"/>
          </a:p>
          <a:p>
            <a:r>
              <a:rPr lang="zh-CN" altLang="en-US"/>
              <a:t>&lt;body&gt;</a:t>
            </a:r>
            <a:endParaRPr lang="zh-CN" altLang="en-US"/>
          </a:p>
          <a:p>
            <a:r>
              <a:rPr lang="zh-CN" altLang="en-US"/>
              <a:t>    &lt;button onclick=clockin()&gt;点击打卡&lt;/button&gt;</a:t>
            </a:r>
            <a:endParaRPr lang="zh-CN" altLang="en-US"/>
          </a:p>
          <a:p>
            <a:r>
              <a:rPr lang="zh-CN" altLang="en-US"/>
              <a:t>&lt;/body&gt;</a:t>
            </a:r>
            <a:endParaRPr lang="zh-CN" altLang="en-US"/>
          </a:p>
          <a:p>
            <a:r>
              <a:rPr lang="zh-CN" altLang="en-US"/>
              <a:t>&lt;script&gt;</a:t>
            </a:r>
            <a:endParaRPr lang="zh-CN" altLang="en-US"/>
          </a:p>
          <a:p>
            <a:r>
              <a:rPr lang="zh-CN" altLang="en-US"/>
              <a:t>&lt;/script&gt;</a:t>
            </a:r>
            <a:endParaRPr lang="zh-CN" altLang="en-US"/>
          </a:p>
          <a:p>
            <a:r>
              <a:rPr lang="zh-CN" altLang="en-US"/>
              <a:t>&lt;/html&gt;</a:t>
            </a:r>
            <a:endParaRPr lang="zh-CN" altLang="en-US"/>
          </a:p>
        </p:txBody>
      </p:sp>
      <p:sp>
        <p:nvSpPr>
          <p:cNvPr id="4" name="文本框 3"/>
          <p:cNvSpPr txBox="1"/>
          <p:nvPr/>
        </p:nvSpPr>
        <p:spPr>
          <a:xfrm>
            <a:off x="5695315" y="1887220"/>
            <a:ext cx="6096000" cy="4523105"/>
          </a:xfrm>
          <a:prstGeom prst="rect">
            <a:avLst/>
          </a:prstGeom>
          <a:noFill/>
          <a:ln>
            <a:solidFill>
              <a:schemeClr val="accent1"/>
            </a:solidFill>
          </a:ln>
        </p:spPr>
        <p:txBody>
          <a:bodyPr wrap="square" rtlCol="0" anchor="t">
            <a:spAutoFit/>
          </a:bodyPr>
          <a:p>
            <a:r>
              <a:rPr lang="zh-CN" altLang="en-US">
                <a:sym typeface="+mn-ea"/>
              </a:rPr>
              <a:t>    function clockin(){</a:t>
            </a:r>
            <a:endParaRPr lang="zh-CN" altLang="en-US"/>
          </a:p>
          <a:p>
            <a:r>
              <a:rPr lang="zh-CN" altLang="en-US">
                <a:sym typeface="+mn-ea"/>
              </a:rPr>
              <a:t>        alert('click me')</a:t>
            </a:r>
            <a:endParaRPr lang="zh-CN" altLang="en-US"/>
          </a:p>
          <a:p>
            <a:r>
              <a:rPr lang="zh-CN" altLang="en-US">
                <a:sym typeface="+mn-ea"/>
              </a:rPr>
              <a:t>        // var url="/clockin/add";</a:t>
            </a:r>
            <a:endParaRPr lang="zh-CN" altLang="en-US"/>
          </a:p>
          <a:p>
            <a:r>
              <a:rPr lang="zh-CN" altLang="en-US">
                <a:sym typeface="+mn-ea"/>
              </a:rPr>
              <a:t>        // var urlData={userId:123456,now:'2023-02-26'}</a:t>
            </a:r>
            <a:endParaRPr lang="zh-CN" altLang="en-US"/>
          </a:p>
          <a:p>
            <a:r>
              <a:rPr lang="zh-CN" altLang="en-US">
                <a:sym typeface="+mn-ea"/>
              </a:rPr>
              <a:t>        // $.get(url,urlData,function(result){</a:t>
            </a:r>
            <a:endParaRPr lang="zh-CN" altLang="en-US"/>
          </a:p>
          <a:p>
            <a:r>
              <a:rPr lang="zh-CN" altLang="en-US">
                <a:sym typeface="+mn-ea"/>
              </a:rPr>
              <a:t>        //     if(result.success){</a:t>
            </a:r>
            <a:endParaRPr lang="zh-CN" altLang="en-US"/>
          </a:p>
          <a:p>
            <a:r>
              <a:rPr lang="zh-CN" altLang="en-US">
                <a:sym typeface="+mn-ea"/>
              </a:rPr>
              <a:t>        //         $.messager.alert("系统提示","添加成功","info");</a:t>
            </a:r>
            <a:endParaRPr lang="zh-CN" altLang="en-US"/>
          </a:p>
          <a:p>
            <a:r>
              <a:rPr lang="zh-CN" altLang="en-US">
                <a:sym typeface="+mn-ea"/>
              </a:rPr>
              <a:t>        //     }else{</a:t>
            </a:r>
            <a:endParaRPr lang="zh-CN" altLang="en-US"/>
          </a:p>
          <a:p>
            <a:r>
              <a:rPr lang="zh-CN" altLang="en-US">
                <a:sym typeface="+mn-ea"/>
              </a:rPr>
              <a:t>        //         $.messager.alert("系统提示","添加失败","error");</a:t>
            </a:r>
            <a:endParaRPr lang="zh-CN" altLang="en-US"/>
          </a:p>
          <a:p>
            <a:r>
              <a:rPr lang="zh-CN" altLang="en-US">
                <a:sym typeface="+mn-ea"/>
              </a:rPr>
              <a:t>        //     }</a:t>
            </a:r>
            <a:endParaRPr lang="zh-CN" altLang="en-US"/>
          </a:p>
          <a:p>
            <a:r>
              <a:rPr lang="zh-CN" altLang="en-US">
                <a:sym typeface="+mn-ea"/>
              </a:rPr>
              <a:t>        // });</a:t>
            </a:r>
            <a:endParaRPr lang="zh-CN" altLang="en-US"/>
          </a:p>
          <a:p>
            <a:r>
              <a:rPr lang="zh-CN" altLang="en-US">
                <a:sym typeface="+mn-ea"/>
              </a:rPr>
              <a:t>        $.get("/clockin/add",function(data,status){</a:t>
            </a:r>
            <a:endParaRPr lang="zh-CN" altLang="en-US"/>
          </a:p>
          <a:p>
            <a:r>
              <a:rPr lang="zh-CN" altLang="en-US">
                <a:sym typeface="+mn-ea"/>
              </a:rPr>
              <a:t>            alert("数据: " + data + "\n状态: " + status);</a:t>
            </a:r>
            <a:endParaRPr lang="zh-CN" altLang="en-US"/>
          </a:p>
          <a:p>
            <a:r>
              <a:rPr lang="zh-CN" altLang="en-US">
                <a:sym typeface="+mn-ea"/>
              </a:rPr>
              <a:t>        });</a:t>
            </a:r>
            <a:endParaRPr lang="zh-CN" altLang="en-US"/>
          </a:p>
          <a:p>
            <a:r>
              <a:rPr lang="zh-CN" altLang="en-US">
                <a:sym typeface="+mn-ea"/>
              </a:rPr>
              <a:t>        alert('ok')</a:t>
            </a:r>
            <a:endParaRPr lang="zh-CN" altLang="en-US"/>
          </a:p>
          <a:p>
            <a:r>
              <a:rPr lang="zh-CN" altLang="en-US">
                <a:sym typeface="+mn-ea"/>
              </a:rPr>
              <a:t>    }</a:t>
            </a:r>
            <a:endParaRPr lang="zh-CN" altLang="en-US">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测试</a:t>
            </a:r>
            <a:endParaRPr lang="zh-CN" altLang="en-US"/>
          </a:p>
        </p:txBody>
      </p:sp>
      <p:pic>
        <p:nvPicPr>
          <p:cNvPr id="9" name="图片 8"/>
          <p:cNvPicPr>
            <a:picLocks noChangeAspect="1"/>
          </p:cNvPicPr>
          <p:nvPr>
            <p:custDataLst>
              <p:tags r:id="rId1"/>
            </p:custDataLst>
          </p:nvPr>
        </p:nvPicPr>
        <p:blipFill>
          <a:blip r:embed="rId2"/>
          <a:stretch>
            <a:fillRect/>
          </a:stretch>
        </p:blipFill>
        <p:spPr>
          <a:xfrm>
            <a:off x="838200" y="1929130"/>
            <a:ext cx="7261860" cy="160020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927100" y="3529330"/>
            <a:ext cx="7315200" cy="142494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838200" y="4954270"/>
            <a:ext cx="7261860" cy="16230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数据库</a:t>
            </a:r>
            <a:r>
              <a:rPr lang="zh-CN" altLang="en-US"/>
              <a:t>设计</a:t>
            </a:r>
            <a:endParaRPr lang="zh-CN" altLang="en-US"/>
          </a:p>
        </p:txBody>
      </p:sp>
      <p:sp>
        <p:nvSpPr>
          <p:cNvPr id="3" name="文本框 2"/>
          <p:cNvSpPr txBox="1"/>
          <p:nvPr/>
        </p:nvSpPr>
        <p:spPr>
          <a:xfrm>
            <a:off x="1130935" y="1691005"/>
            <a:ext cx="8449310" cy="368300"/>
          </a:xfrm>
          <a:prstGeom prst="rect">
            <a:avLst/>
          </a:prstGeom>
          <a:noFill/>
          <a:ln>
            <a:solidFill>
              <a:schemeClr val="accent1"/>
            </a:solidFill>
          </a:ln>
        </p:spPr>
        <p:txBody>
          <a:bodyPr wrap="square" rtlCol="0" anchor="t">
            <a:spAutoFit/>
          </a:bodyPr>
          <a:p>
            <a:r>
              <a:rPr lang="zh-CN" altLang="en-US"/>
              <a:t>我们先简单设计，是个单表，先命名为clockin，两个字段userId addTime</a:t>
            </a:r>
            <a:endParaRPr lang="zh-CN" altLang="en-US"/>
          </a:p>
        </p:txBody>
      </p:sp>
      <p:sp>
        <p:nvSpPr>
          <p:cNvPr id="4" name="文本框 3"/>
          <p:cNvSpPr txBox="1"/>
          <p:nvPr/>
        </p:nvSpPr>
        <p:spPr>
          <a:xfrm>
            <a:off x="1130935" y="2497455"/>
            <a:ext cx="4260850" cy="1753235"/>
          </a:xfrm>
          <a:prstGeom prst="rect">
            <a:avLst/>
          </a:prstGeom>
          <a:noFill/>
          <a:ln>
            <a:solidFill>
              <a:schemeClr val="accent1"/>
            </a:solidFill>
          </a:ln>
        </p:spPr>
        <p:txBody>
          <a:bodyPr wrap="square" rtlCol="0" anchor="t">
            <a:spAutoFit/>
          </a:bodyPr>
          <a:p>
            <a:r>
              <a:rPr lang="zh-CN" altLang="en-US"/>
              <a:t>CREATE TABLE `clockin`(</a:t>
            </a:r>
            <a:endParaRPr lang="zh-CN" altLang="en-US"/>
          </a:p>
          <a:p>
            <a:r>
              <a:rPr lang="zh-CN" altLang="en-US"/>
              <a:t>  `id` int(11) AUTO_INCREMENT</a:t>
            </a:r>
            <a:r>
              <a:rPr lang="en-US" altLang="zh-CN"/>
              <a:t> </a:t>
            </a:r>
            <a:r>
              <a:rPr lang="zh-CN" altLang="en-US"/>
              <a:t>PRIMARY KEY,</a:t>
            </a:r>
            <a:endParaRPr lang="zh-CN" altLang="en-US"/>
          </a:p>
          <a:p>
            <a:r>
              <a:rPr lang="zh-CN" altLang="en-US"/>
              <a:t>  `userId` int(11) NOT NULL,</a:t>
            </a:r>
            <a:endParaRPr lang="zh-CN" altLang="en-US"/>
          </a:p>
          <a:p>
            <a:r>
              <a:rPr lang="zh-CN" altLang="en-US"/>
              <a:t>  `addTime` DATETIME NOT NULL</a:t>
            </a:r>
            <a:endParaRPr lang="zh-CN" altLang="en-US"/>
          </a:p>
          <a:p>
            <a:r>
              <a:rPr lang="zh-CN" altLang="en-US"/>
              <a:t>)</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5765800" y="2497455"/>
            <a:ext cx="5256530" cy="1753870"/>
          </a:xfrm>
          <a:prstGeom prst="rect">
            <a:avLst/>
          </a:prstGeom>
        </p:spPr>
      </p:pic>
      <p:sp>
        <p:nvSpPr>
          <p:cNvPr id="6" name="文本框 5"/>
          <p:cNvSpPr txBox="1"/>
          <p:nvPr/>
        </p:nvSpPr>
        <p:spPr>
          <a:xfrm>
            <a:off x="1009650" y="4621530"/>
            <a:ext cx="6096000" cy="922020"/>
          </a:xfrm>
          <a:prstGeom prst="rect">
            <a:avLst/>
          </a:prstGeom>
          <a:noFill/>
        </p:spPr>
        <p:txBody>
          <a:bodyPr wrap="square" rtlCol="0" anchor="t">
            <a:spAutoFit/>
          </a:bodyPr>
          <a:p>
            <a:r>
              <a:rPr lang="zh-CN" altLang="en-US"/>
              <a:t>mysql&gt; insert into clockin(id,userId,addTime) values(1,123456,'2023-02-27 01:01:01');</a:t>
            </a:r>
            <a:endParaRPr lang="zh-CN" altLang="en-US"/>
          </a:p>
          <a:p>
            <a:r>
              <a:rPr lang="zh-CN" altLang="en-US"/>
              <a:t>Query OK, 1 row affected (0.00 sec)</a:t>
            </a:r>
            <a:endParaRPr lang="zh-CN" altLang="en-US"/>
          </a:p>
        </p:txBody>
      </p:sp>
      <p:sp>
        <p:nvSpPr>
          <p:cNvPr id="7" name="文本框 6"/>
          <p:cNvSpPr txBox="1"/>
          <p:nvPr/>
        </p:nvSpPr>
        <p:spPr>
          <a:xfrm>
            <a:off x="1130935" y="5774055"/>
            <a:ext cx="6096000" cy="645160"/>
          </a:xfrm>
          <a:prstGeom prst="rect">
            <a:avLst/>
          </a:prstGeom>
          <a:noFill/>
        </p:spPr>
        <p:txBody>
          <a:bodyPr wrap="square" rtlCol="0" anchor="t">
            <a:spAutoFit/>
          </a:bodyPr>
          <a:p>
            <a:r>
              <a:rPr lang="zh-CN" altLang="en-US"/>
              <a:t>这里发现，设计id是一个自动增列，但sql语句错误了。这个字段可以删除</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数据操作</a:t>
            </a:r>
            <a:r>
              <a:rPr lang="zh-CN" altLang="en-US"/>
              <a:t>代码</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按照架构</a:t>
            </a:r>
            <a:r>
              <a:rPr lang="zh-CN" altLang="en-US"/>
              <a:t>演变</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5960" y="2766060"/>
            <a:ext cx="10515600" cy="1325563"/>
          </a:xfrm>
        </p:spPr>
        <p:txBody>
          <a:bodyPr/>
          <a:p>
            <a:pPr algn="ctr"/>
            <a:r>
              <a:rPr lang="zh-CN" altLang="en-US"/>
              <a:t>第三天</a:t>
            </a:r>
            <a:r>
              <a:rPr lang="en-US" altLang="zh-CN"/>
              <a:t>-</a:t>
            </a:r>
            <a:r>
              <a:rPr lang="zh-CN" altLang="en-US"/>
              <a:t>课程管理（</a:t>
            </a:r>
            <a:r>
              <a:rPr lang="en-US" altLang="zh-CN"/>
              <a:t>20230227</a:t>
            </a:r>
            <a:r>
              <a:rPr lang="zh-CN" altLang="en-US"/>
              <a:t>）</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2147570"/>
            <a:ext cx="4457065" cy="25628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506720" y="2147570"/>
            <a:ext cx="6088380" cy="31699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静态</a:t>
            </a:r>
            <a:r>
              <a:rPr lang="en-US" altLang="zh-CN"/>
              <a:t>UI-</a:t>
            </a:r>
            <a:r>
              <a:rPr lang="zh-CN" altLang="en-US"/>
              <a:t>参考菜鸟</a:t>
            </a:r>
            <a:r>
              <a:rPr lang="zh-CN" altLang="en-US"/>
              <a:t>教程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73455" y="1786255"/>
            <a:ext cx="7821930" cy="4503420"/>
          </a:xfrm>
          <a:prstGeom prst="rect">
            <a:avLst/>
          </a:prstGeom>
        </p:spPr>
      </p:pic>
      <p:sp>
        <p:nvSpPr>
          <p:cNvPr id="4" name="文本框 3"/>
          <p:cNvSpPr txBox="1"/>
          <p:nvPr/>
        </p:nvSpPr>
        <p:spPr>
          <a:xfrm>
            <a:off x="973455" y="6384925"/>
            <a:ext cx="6096000" cy="368300"/>
          </a:xfrm>
          <a:prstGeom prst="rect">
            <a:avLst/>
          </a:prstGeom>
          <a:noFill/>
          <a:ln>
            <a:solidFill>
              <a:schemeClr val="accent1"/>
            </a:solidFill>
          </a:ln>
        </p:spPr>
        <p:txBody>
          <a:bodyPr wrap="square" rtlCol="0" anchor="t">
            <a:spAutoFit/>
          </a:bodyPr>
          <a:p>
            <a:r>
              <a:rPr lang="zh-CN" altLang="en-US"/>
              <a:t>https://www.runoob.com/python3/python3-data-type.html</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019175" y="1847215"/>
            <a:ext cx="6096000" cy="5354320"/>
          </a:xfrm>
          <a:prstGeom prst="rect">
            <a:avLst/>
          </a:prstGeom>
          <a:noFill/>
        </p:spPr>
        <p:txBody>
          <a:bodyPr wrap="square" rtlCol="0" anchor="t">
            <a:spAutoFit/>
          </a:bodyPr>
          <a:p>
            <a:r>
              <a:rPr lang="zh-CN" altLang="en-US"/>
              <a:t>&lt;div id="leftbox"&gt;</a:t>
            </a:r>
            <a:endParaRPr lang="zh-CN" altLang="en-US"/>
          </a:p>
          <a:p>
            <a:r>
              <a:rPr lang="zh-CN" altLang="en-US"/>
              <a:t>    &lt;ul&gt;</a:t>
            </a:r>
            <a:endParaRPr lang="zh-CN" altLang="en-US"/>
          </a:p>
          <a:p>
            <a:r>
              <a:rPr lang="zh-CN" altLang="en-US"/>
              <a:t>        &lt;li onclick=show(this) id="1"&gt;Python3 基本数据类型&lt;/li&gt;</a:t>
            </a:r>
            <a:endParaRPr lang="zh-CN" altLang="en-US"/>
          </a:p>
          <a:p>
            <a:r>
              <a:rPr lang="zh-CN" altLang="en-US"/>
              <a:t>        &lt;li onclick="show(this)" id="2"&gt;Python3 注释&lt;/li&gt;</a:t>
            </a:r>
            <a:endParaRPr lang="zh-CN" altLang="en-US"/>
          </a:p>
          <a:p>
            <a:r>
              <a:rPr lang="zh-CN" altLang="en-US"/>
              <a:t>        &lt;li onclick="show(this)" id="3"&gt;Python3 列表&lt;/li&gt;</a:t>
            </a:r>
            <a:endParaRPr lang="zh-CN" altLang="en-US"/>
          </a:p>
          <a:p>
            <a:r>
              <a:rPr lang="zh-CN" altLang="en-US"/>
              <a:t>        &lt;li onclick="show(this)" id="4"&gt;Python3 条件控制&lt;/li&gt;</a:t>
            </a:r>
            <a:endParaRPr lang="zh-CN" altLang="en-US"/>
          </a:p>
          <a:p>
            <a:r>
              <a:rPr lang="zh-CN" altLang="en-US"/>
              <a:t>        &lt;li onclick="show(this)" id="5"&gt;Python3 面向对象&lt;/li&gt;</a:t>
            </a:r>
            <a:endParaRPr lang="zh-CN" altLang="en-US"/>
          </a:p>
          <a:p>
            <a:r>
              <a:rPr lang="zh-CN" altLang="en-US"/>
              <a:t>    &lt;/ul&gt;</a:t>
            </a:r>
            <a:endParaRPr lang="zh-CN" altLang="en-US"/>
          </a:p>
          <a:p>
            <a:r>
              <a:rPr lang="zh-CN" altLang="en-US"/>
              <a:t>&lt;/div&gt;</a:t>
            </a:r>
            <a:endParaRPr lang="zh-CN" altLang="en-US"/>
          </a:p>
          <a:p>
            <a:r>
              <a:rPr lang="zh-CN" altLang="en-US"/>
              <a:t>&lt;div id="rightbox"&gt;</a:t>
            </a:r>
            <a:endParaRPr lang="zh-CN" altLang="en-US"/>
          </a:p>
          <a:p>
            <a:r>
              <a:rPr lang="zh-CN" altLang="en-US"/>
              <a:t>    &lt;h1&gt;python知识&lt;/h1&gt;</a:t>
            </a:r>
            <a:endParaRPr lang="zh-CN" altLang="en-US"/>
          </a:p>
          <a:p>
            <a:r>
              <a:rPr lang="zh-CN" altLang="en-US"/>
              <a:t>&lt;/div&gt;</a:t>
            </a:r>
            <a:endParaRPr lang="zh-CN" altLang="en-US"/>
          </a:p>
          <a:p>
            <a:r>
              <a:rPr lang="zh-CN" altLang="en-US"/>
              <a:t>&lt;script&gt;</a:t>
            </a:r>
            <a:endParaRPr lang="zh-CN" altLang="en-US"/>
          </a:p>
          <a:p>
            <a:r>
              <a:rPr lang="zh-CN" altLang="en-US"/>
              <a:t>    function show(t){</a:t>
            </a:r>
            <a:endParaRPr lang="zh-CN" altLang="en-US"/>
          </a:p>
          <a:p>
            <a:r>
              <a:rPr lang="zh-CN" altLang="en-US"/>
              <a:t>        alert('ok')</a:t>
            </a:r>
            <a:endParaRPr lang="zh-CN" altLang="en-US"/>
          </a:p>
          <a:p>
            <a:r>
              <a:rPr lang="zh-CN" altLang="en-US"/>
              <a:t>        alert(t.id)</a:t>
            </a:r>
            <a:endParaRPr lang="zh-CN" altLang="en-US"/>
          </a:p>
          <a:p>
            <a:r>
              <a:rPr lang="zh-CN" altLang="en-US"/>
              <a:t>        document.getElementById('rightbox').innerHTML = 'hello'</a:t>
            </a:r>
            <a:endParaRPr lang="zh-CN" altLang="en-US"/>
          </a:p>
          <a:p>
            <a:r>
              <a:rPr lang="zh-CN" altLang="en-US"/>
              <a:t>    }</a:t>
            </a:r>
            <a:endParaRPr lang="zh-CN" altLang="en-US"/>
          </a:p>
          <a:p>
            <a:r>
              <a:rPr lang="zh-CN" altLang="en-US"/>
              <a:t>&lt;/script&gt;</a:t>
            </a:r>
            <a:endParaRPr lang="zh-CN" altLang="en-US"/>
          </a:p>
        </p:txBody>
      </p:sp>
      <p:sp>
        <p:nvSpPr>
          <p:cNvPr id="4" name="文本框 3"/>
          <p:cNvSpPr txBox="1"/>
          <p:nvPr/>
        </p:nvSpPr>
        <p:spPr>
          <a:xfrm>
            <a:off x="7541260" y="1948815"/>
            <a:ext cx="6096000" cy="3969385"/>
          </a:xfrm>
          <a:prstGeom prst="rect">
            <a:avLst/>
          </a:prstGeom>
          <a:noFill/>
        </p:spPr>
        <p:txBody>
          <a:bodyPr wrap="square" rtlCol="0" anchor="t">
            <a:spAutoFit/>
          </a:bodyPr>
          <a:p>
            <a:r>
              <a:rPr lang="zh-CN" altLang="en-US"/>
              <a:t>&lt;style&gt;</a:t>
            </a:r>
            <a:endParaRPr lang="zh-CN" altLang="en-US"/>
          </a:p>
          <a:p>
            <a:r>
              <a:rPr lang="zh-CN" altLang="en-US"/>
              <a:t>    #leftbox{</a:t>
            </a:r>
            <a:endParaRPr lang="zh-CN" altLang="en-US"/>
          </a:p>
          <a:p>
            <a:r>
              <a:rPr lang="zh-CN" altLang="en-US"/>
              <a:t>        border:1px green solid;</a:t>
            </a:r>
            <a:endParaRPr lang="zh-CN" altLang="en-US"/>
          </a:p>
          <a:p>
            <a:r>
              <a:rPr lang="zh-CN" altLang="en-US"/>
              <a:t>        float:left;</a:t>
            </a:r>
            <a:endParaRPr lang="zh-CN" altLang="en-US"/>
          </a:p>
          <a:p>
            <a:r>
              <a:rPr lang="zh-CN" altLang="en-US"/>
              <a:t>        width:30%;</a:t>
            </a:r>
            <a:endParaRPr lang="zh-CN" altLang="en-US"/>
          </a:p>
          <a:p>
            <a:r>
              <a:rPr lang="zh-CN" altLang="en-US"/>
              <a:t>        height:600px;</a:t>
            </a:r>
            <a:endParaRPr lang="zh-CN" altLang="en-US"/>
          </a:p>
          <a:p>
            <a:r>
              <a:rPr lang="zh-CN" altLang="en-US"/>
              <a:t>    }</a:t>
            </a:r>
            <a:endParaRPr lang="zh-CN" altLang="en-US"/>
          </a:p>
          <a:p>
            <a:r>
              <a:rPr lang="zh-CN" altLang="en-US"/>
              <a:t>    #rightbox{</a:t>
            </a:r>
            <a:endParaRPr lang="zh-CN" altLang="en-US"/>
          </a:p>
          <a:p>
            <a:r>
              <a:rPr lang="zh-CN" altLang="en-US"/>
              <a:t>        border:1px green solid;</a:t>
            </a:r>
            <a:endParaRPr lang="zh-CN" altLang="en-US"/>
          </a:p>
          <a:p>
            <a:r>
              <a:rPr lang="zh-CN" altLang="en-US"/>
              <a:t>        float:left;</a:t>
            </a:r>
            <a:endParaRPr lang="zh-CN" altLang="en-US"/>
          </a:p>
          <a:p>
            <a:r>
              <a:rPr lang="zh-CN" altLang="en-US"/>
              <a:t>        width:69%;</a:t>
            </a:r>
            <a:endParaRPr lang="zh-CN" altLang="en-US"/>
          </a:p>
          <a:p>
            <a:r>
              <a:rPr lang="zh-CN" altLang="en-US"/>
              <a:t>        height:600px;</a:t>
            </a:r>
            <a:endParaRPr lang="zh-CN" altLang="en-US"/>
          </a:p>
          <a:p>
            <a:r>
              <a:rPr lang="zh-CN" altLang="en-US"/>
              <a:t>    }</a:t>
            </a:r>
            <a:endParaRPr lang="zh-CN" altLang="en-US"/>
          </a:p>
          <a:p>
            <a:r>
              <a:rPr lang="zh-CN" altLang="en-US"/>
              <a:t>&lt;/style&gt;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第一次课后</a:t>
            </a:r>
            <a:r>
              <a:rPr lang="zh-CN" altLang="en-US">
                <a:sym typeface="+mn-ea"/>
              </a:rPr>
              <a:t>本周作业</a:t>
            </a:r>
            <a:endParaRPr lang="zh-CN" altLang="en-US"/>
          </a:p>
        </p:txBody>
      </p:sp>
      <p:sp>
        <p:nvSpPr>
          <p:cNvPr id="3" name="内容占位符 2"/>
          <p:cNvSpPr>
            <a:spLocks noGrp="1"/>
          </p:cNvSpPr>
          <p:nvPr>
            <p:ph idx="1"/>
          </p:nvPr>
        </p:nvSpPr>
        <p:spPr/>
        <p:txBody>
          <a:bodyPr>
            <a:normAutofit fontScale="90000"/>
          </a:bodyPr>
          <a:p>
            <a:r>
              <a:rPr lang="zh-CN" altLang="en-US"/>
              <a:t>1、fastapi的基本知识掌握，路由，数据库配置。</a:t>
            </a:r>
            <a:endParaRPr lang="zh-CN" altLang="en-US"/>
          </a:p>
          <a:p>
            <a:r>
              <a:rPr lang="zh-CN" altLang="en-US"/>
              <a:t>2、使用fastapi，一张数据表，完成CRUD的模块操作。</a:t>
            </a:r>
            <a:endParaRPr lang="zh-CN" altLang="en-US"/>
          </a:p>
          <a:p>
            <a:r>
              <a:rPr lang="zh-CN" altLang="en-US"/>
              <a:t>3、在电脑上安装likeadmin，并参考文档，将2的功能移植到likeadmin。</a:t>
            </a:r>
            <a:endParaRPr lang="zh-CN" altLang="en-US"/>
          </a:p>
          <a:p>
            <a:endParaRPr lang="zh-CN" altLang="en-US"/>
          </a:p>
          <a:p>
            <a:r>
              <a:rPr lang="zh-CN" altLang="en-US"/>
              <a:t>说明:</a:t>
            </a:r>
            <a:endParaRPr lang="zh-CN" altLang="en-US"/>
          </a:p>
          <a:p>
            <a:r>
              <a:rPr lang="zh-CN" altLang="en-US"/>
              <a:t>1、每天编程不低于1小时。</a:t>
            </a:r>
            <a:endParaRPr lang="zh-CN" altLang="en-US"/>
          </a:p>
          <a:p>
            <a:r>
              <a:rPr lang="zh-CN" altLang="en-US"/>
              <a:t>2、有问题在群里提出，解答。</a:t>
            </a:r>
            <a:endParaRPr lang="zh-CN" altLang="en-US"/>
          </a:p>
          <a:p>
            <a:r>
              <a:rPr lang="zh-CN" altLang="en-US"/>
              <a:t>建议:</a:t>
            </a:r>
            <a:endParaRPr lang="zh-CN" altLang="en-US"/>
          </a:p>
          <a:p>
            <a:r>
              <a:rPr lang="zh-CN" altLang="en-US"/>
              <a:t>使用金山打字通练习指法，使用外接机械键盘。</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course.html</a:t>
            </a:r>
            <a:r>
              <a:rPr lang="zh-CN" altLang="en-US"/>
              <a:t>代码</a:t>
            </a:r>
            <a:endParaRPr lang="zh-CN" altLang="en-US"/>
          </a:p>
        </p:txBody>
      </p:sp>
      <p:sp>
        <p:nvSpPr>
          <p:cNvPr id="3" name="文本框 2"/>
          <p:cNvSpPr txBox="1"/>
          <p:nvPr/>
        </p:nvSpPr>
        <p:spPr>
          <a:xfrm>
            <a:off x="838200" y="1727835"/>
            <a:ext cx="6096000" cy="922020"/>
          </a:xfrm>
          <a:prstGeom prst="rect">
            <a:avLst/>
          </a:prstGeom>
          <a:noFill/>
          <a:ln>
            <a:solidFill>
              <a:schemeClr val="accent1"/>
            </a:solidFill>
          </a:ln>
        </p:spPr>
        <p:txBody>
          <a:bodyPr wrap="square" rtlCol="0" anchor="t">
            <a:spAutoFit/>
          </a:bodyPr>
          <a:p>
            <a:r>
              <a:rPr lang="zh-CN" altLang="en-US"/>
              <a:t>$.get("/clockin/add",function(data,status){</a:t>
            </a:r>
            <a:endParaRPr lang="zh-CN" altLang="en-US"/>
          </a:p>
          <a:p>
            <a:r>
              <a:rPr lang="zh-CN" altLang="en-US"/>
              <a:t>            alert("数据: " + data + "\n状态: " + status);</a:t>
            </a:r>
            <a:endParaRPr lang="zh-CN" altLang="en-US"/>
          </a:p>
          <a:p>
            <a:r>
              <a:rPr lang="zh-CN" altLang="en-US"/>
              <a:t>        });</a:t>
            </a:r>
            <a:endParaRPr lang="zh-CN" altLang="en-US"/>
          </a:p>
        </p:txBody>
      </p:sp>
      <p:sp>
        <p:nvSpPr>
          <p:cNvPr id="4" name="文本框 3"/>
          <p:cNvSpPr txBox="1"/>
          <p:nvPr/>
        </p:nvSpPr>
        <p:spPr>
          <a:xfrm>
            <a:off x="838200" y="2720340"/>
            <a:ext cx="8073390" cy="368300"/>
          </a:xfrm>
          <a:prstGeom prst="rect">
            <a:avLst/>
          </a:prstGeom>
          <a:noFill/>
          <a:ln>
            <a:solidFill>
              <a:schemeClr val="accent1"/>
            </a:solidFill>
          </a:ln>
        </p:spPr>
        <p:txBody>
          <a:bodyPr wrap="square" rtlCol="0" anchor="t">
            <a:spAutoFit/>
          </a:bodyPr>
          <a:p>
            <a:r>
              <a:rPr lang="zh-CN" altLang="en-US"/>
              <a:t>&lt;script src="http://libs.baidu.com/jquery/2.0.0/jquery.min.js"&gt;&lt;/script&gt;</a:t>
            </a:r>
            <a:endParaRPr lang="zh-CN" altLang="en-US"/>
          </a:p>
        </p:txBody>
      </p:sp>
      <p:sp>
        <p:nvSpPr>
          <p:cNvPr id="6" name="文本框 5"/>
          <p:cNvSpPr txBox="1"/>
          <p:nvPr/>
        </p:nvSpPr>
        <p:spPr>
          <a:xfrm>
            <a:off x="838200" y="3286125"/>
            <a:ext cx="9909810" cy="1198880"/>
          </a:xfrm>
          <a:prstGeom prst="rect">
            <a:avLst/>
          </a:prstGeom>
          <a:noFill/>
          <a:ln>
            <a:solidFill>
              <a:schemeClr val="accent1"/>
            </a:solidFill>
          </a:ln>
        </p:spPr>
        <p:txBody>
          <a:bodyPr wrap="square" rtlCol="0" anchor="t">
            <a:spAutoFit/>
          </a:bodyPr>
          <a:p>
            <a:r>
              <a:rPr lang="zh-CN" altLang="en-US"/>
              <a:t>        $.get("http://localhost:8000/clockin/add",function(data,status){</a:t>
            </a:r>
            <a:endParaRPr lang="zh-CN" altLang="en-US"/>
          </a:p>
          <a:p>
            <a:r>
              <a:rPr lang="zh-CN" altLang="en-US"/>
              <a:t>            alert("数据: " + data + "\n状态: " + status);</a:t>
            </a:r>
            <a:endParaRPr lang="zh-CN" altLang="en-US"/>
          </a:p>
          <a:p>
            <a:r>
              <a:rPr lang="zh-CN" altLang="en-US"/>
              <a:t>            document.getElementById('rightbox').innerHTML = data.content</a:t>
            </a:r>
            <a:endParaRPr lang="zh-CN" altLang="en-US"/>
          </a:p>
          <a:p>
            <a:r>
              <a:rPr lang="zh-CN" altLang="en-US"/>
              <a:t>        });</a:t>
            </a:r>
            <a:endParaRPr lang="zh-CN" altLang="en-US"/>
          </a:p>
        </p:txBody>
      </p:sp>
      <p:sp>
        <p:nvSpPr>
          <p:cNvPr id="7" name="文本框 6"/>
          <p:cNvSpPr txBox="1"/>
          <p:nvPr/>
        </p:nvSpPr>
        <p:spPr>
          <a:xfrm>
            <a:off x="838200" y="4682490"/>
            <a:ext cx="8499475" cy="2030095"/>
          </a:xfrm>
          <a:prstGeom prst="rect">
            <a:avLst/>
          </a:prstGeom>
          <a:noFill/>
          <a:ln>
            <a:solidFill>
              <a:schemeClr val="accent1"/>
            </a:solidFill>
          </a:ln>
        </p:spPr>
        <p:txBody>
          <a:bodyPr wrap="square" rtlCol="0" anchor="t">
            <a:spAutoFit/>
          </a:bodyPr>
          <a:p>
            <a:r>
              <a:rPr lang="zh-CN" altLang="en-US"/>
              <a:t>    function show(t){</a:t>
            </a:r>
            <a:endParaRPr lang="zh-CN" altLang="en-US"/>
          </a:p>
          <a:p>
            <a:r>
              <a:rPr lang="zh-CN" altLang="en-US"/>
              <a:t>        alert(t.id)</a:t>
            </a:r>
            <a:endParaRPr lang="zh-CN" altLang="en-US"/>
          </a:p>
          <a:p>
            <a:r>
              <a:rPr lang="zh-CN" altLang="en-US"/>
              <a:t>        $.get("/course/" + t.id,function(data,status){</a:t>
            </a:r>
            <a:endParaRPr lang="zh-CN" altLang="en-US"/>
          </a:p>
          <a:p>
            <a:r>
              <a:rPr lang="zh-CN" altLang="en-US"/>
              <a:t>            //alert("数据: " + data + "\n状态: " + status);</a:t>
            </a:r>
            <a:endParaRPr lang="zh-CN" altLang="en-US"/>
          </a:p>
          <a:p>
            <a:r>
              <a:rPr lang="zh-CN" altLang="en-US"/>
              <a:t>            document.getElementById('rightbox').innerHTML = data.course_id</a:t>
            </a:r>
            <a:endParaRPr lang="zh-CN" altLang="en-US"/>
          </a:p>
          <a:p>
            <a:r>
              <a:rPr lang="zh-CN" altLang="en-US"/>
              <a:t>        });</a:t>
            </a:r>
            <a:endParaRPr lang="zh-CN" altLang="en-US"/>
          </a:p>
          <a:p>
            <a:r>
              <a:rPr lang="zh-CN" altLang="en-US"/>
              <a:t>    }</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course</a:t>
            </a:r>
            <a:r>
              <a:rPr lang="zh-CN" altLang="en-US"/>
              <a:t>数据表</a:t>
            </a:r>
            <a:endParaRPr lang="zh-CN" altLang="en-US"/>
          </a:p>
        </p:txBody>
      </p:sp>
      <p:sp>
        <p:nvSpPr>
          <p:cNvPr id="3" name="文本框 2"/>
          <p:cNvSpPr txBox="1"/>
          <p:nvPr/>
        </p:nvSpPr>
        <p:spPr>
          <a:xfrm>
            <a:off x="838200" y="2227580"/>
            <a:ext cx="6096000" cy="1476375"/>
          </a:xfrm>
          <a:prstGeom prst="rect">
            <a:avLst/>
          </a:prstGeom>
          <a:noFill/>
          <a:ln>
            <a:solidFill>
              <a:schemeClr val="accent1"/>
            </a:solidFill>
          </a:ln>
        </p:spPr>
        <p:txBody>
          <a:bodyPr wrap="square" rtlCol="0" anchor="t">
            <a:spAutoFit/>
          </a:bodyPr>
          <a:p>
            <a:r>
              <a:rPr lang="zh-CN" altLang="en-US"/>
              <a:t>CREATE TABLE course (</a:t>
            </a:r>
            <a:endParaRPr lang="zh-CN" altLang="en-US"/>
          </a:p>
          <a:p>
            <a:r>
              <a:rPr lang="zh-CN" altLang="en-US"/>
              <a:t> id INTEGER UNSIGNED NOT NULL AUTO_INCREMENT,</a:t>
            </a:r>
            <a:endParaRPr lang="zh-CN" altLang="en-US"/>
          </a:p>
          <a:p>
            <a:r>
              <a:rPr lang="en-US" altLang="zh-CN"/>
              <a:t>title </a:t>
            </a:r>
            <a:r>
              <a:rPr lang="zh-CN" altLang="en-US"/>
              <a:t>VARCHAR(</a:t>
            </a:r>
            <a:r>
              <a:rPr lang="en-US" altLang="zh-CN"/>
              <a:t>100</a:t>
            </a:r>
            <a:r>
              <a:rPr lang="zh-CN" altLang="en-US"/>
              <a:t>) NOT NULL, </a:t>
            </a:r>
            <a:endParaRPr lang="zh-CN" altLang="en-US"/>
          </a:p>
          <a:p>
            <a:r>
              <a:rPr lang="zh-CN" altLang="en-US"/>
              <a:t>description TEXT,</a:t>
            </a:r>
            <a:endParaRPr lang="zh-CN" altLang="en-US"/>
          </a:p>
          <a:p>
            <a:r>
              <a:rPr lang="zh-CN" altLang="en-US"/>
              <a:t>PRIMARY KEY (id) );</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course</a:t>
            </a:r>
            <a:r>
              <a:rPr lang="zh-CN" altLang="en-US"/>
              <a:t>数据组件</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course</a:t>
            </a:r>
            <a:r>
              <a:rPr lang="zh-CN" altLang="en-US"/>
              <a:t>内容提交</a:t>
            </a:r>
            <a:r>
              <a:rPr lang="zh-CN" altLang="en-US"/>
              <a:t>页面</a:t>
            </a:r>
            <a:endParaRPr lang="zh-CN" altLang="en-US"/>
          </a:p>
        </p:txBody>
      </p:sp>
      <p:sp>
        <p:nvSpPr>
          <p:cNvPr id="3" name="文本框 2"/>
          <p:cNvSpPr txBox="1"/>
          <p:nvPr/>
        </p:nvSpPr>
        <p:spPr>
          <a:xfrm>
            <a:off x="1252855" y="1691005"/>
            <a:ext cx="6096000" cy="1476375"/>
          </a:xfrm>
          <a:prstGeom prst="rect">
            <a:avLst/>
          </a:prstGeom>
          <a:noFill/>
          <a:ln>
            <a:solidFill>
              <a:schemeClr val="accent1"/>
            </a:solidFill>
          </a:ln>
        </p:spPr>
        <p:txBody>
          <a:bodyPr wrap="square" rtlCol="0" anchor="t">
            <a:spAutoFit/>
          </a:bodyPr>
          <a:p>
            <a:r>
              <a:rPr lang="zh-CN" altLang="en-US"/>
              <a:t>&lt;form action="</a:t>
            </a:r>
            <a:r>
              <a:rPr lang="en-US" altLang="zh-CN"/>
              <a:t>course/add</a:t>
            </a:r>
            <a:r>
              <a:rPr lang="zh-CN" altLang="en-US"/>
              <a:t>" method="get"&gt;</a:t>
            </a:r>
            <a:endParaRPr lang="zh-CN" altLang="en-US"/>
          </a:p>
          <a:p>
            <a:r>
              <a:rPr lang="zh-CN" altLang="en-US"/>
              <a:t>  First name: &lt;input type="text" name="</a:t>
            </a:r>
            <a:r>
              <a:rPr lang="en-US" altLang="zh-CN"/>
              <a:t>title</a:t>
            </a:r>
            <a:r>
              <a:rPr lang="zh-CN" altLang="en-US"/>
              <a:t>"&gt;&lt;br&gt;</a:t>
            </a:r>
            <a:endParaRPr lang="zh-CN" altLang="en-US"/>
          </a:p>
          <a:p>
            <a:r>
              <a:rPr lang="zh-CN" altLang="en-US"/>
              <a:t>  Last name: &lt;input type="text</a:t>
            </a:r>
            <a:r>
              <a:rPr lang="en-US" altLang="zh-CN"/>
              <a:t>area</a:t>
            </a:r>
            <a:r>
              <a:rPr lang="zh-CN" altLang="en-US"/>
              <a:t>" name="</a:t>
            </a:r>
            <a:r>
              <a:rPr lang="en-US" altLang="zh-CN"/>
              <a:t>content</a:t>
            </a:r>
            <a:r>
              <a:rPr lang="zh-CN" altLang="en-US"/>
              <a:t>"&gt;&lt;br&gt;</a:t>
            </a:r>
            <a:endParaRPr lang="zh-CN" altLang="en-US"/>
          </a:p>
          <a:p>
            <a:r>
              <a:rPr lang="zh-CN" altLang="en-US"/>
              <a:t>  &lt;input type="submit" value="提交"&gt;</a:t>
            </a:r>
            <a:endParaRPr lang="zh-CN" altLang="en-US"/>
          </a:p>
          <a:p>
            <a:r>
              <a:rPr lang="zh-CN" altLang="en-US"/>
              <a:t>&lt;/form&gt;</a:t>
            </a:r>
            <a:endParaRPr lang="zh-CN" altLang="en-US"/>
          </a:p>
        </p:txBody>
      </p:sp>
      <p:sp>
        <p:nvSpPr>
          <p:cNvPr id="4" name="文本框 3"/>
          <p:cNvSpPr txBox="1"/>
          <p:nvPr/>
        </p:nvSpPr>
        <p:spPr>
          <a:xfrm>
            <a:off x="1252855" y="3429000"/>
            <a:ext cx="6096000" cy="1198880"/>
          </a:xfrm>
          <a:prstGeom prst="rect">
            <a:avLst/>
          </a:prstGeom>
          <a:noFill/>
          <a:ln>
            <a:solidFill>
              <a:schemeClr val="accent1"/>
            </a:solidFill>
          </a:ln>
        </p:spPr>
        <p:txBody>
          <a:bodyPr wrap="square" rtlCol="0" anchor="t">
            <a:spAutoFit/>
          </a:bodyPr>
          <a:p>
            <a:r>
              <a:rPr lang="zh-CN" altLang="en-US"/>
              <a:t>@app.get("/course/add")</a:t>
            </a:r>
            <a:endParaRPr lang="zh-CN" altLang="en-US"/>
          </a:p>
          <a:p>
            <a:r>
              <a:rPr lang="zh-CN" altLang="en-US"/>
              <a:t>async def add_course(title: str = Form(), content: str = Form()):</a:t>
            </a:r>
            <a:endParaRPr lang="zh-CN" altLang="en-US"/>
          </a:p>
          <a:p>
            <a:r>
              <a:rPr lang="zh-CN" altLang="en-US"/>
              <a:t>   # print(title,content)</a:t>
            </a:r>
            <a:endParaRPr lang="zh-CN" altLang="en-US"/>
          </a:p>
          <a:p>
            <a:r>
              <a:rPr lang="zh-CN" altLang="en-US"/>
              <a:t>    return {"title": 'title'}</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252855" y="4972050"/>
            <a:ext cx="5814060" cy="1539240"/>
          </a:xfrm>
          <a:prstGeom prst="rect">
            <a:avLst/>
          </a:prstGeom>
        </p:spPr>
      </p:pic>
      <p:sp>
        <p:nvSpPr>
          <p:cNvPr id="6" name="文本框 5"/>
          <p:cNvSpPr txBox="1"/>
          <p:nvPr/>
        </p:nvSpPr>
        <p:spPr>
          <a:xfrm>
            <a:off x="7727950" y="4972050"/>
            <a:ext cx="4064000" cy="368300"/>
          </a:xfrm>
          <a:prstGeom prst="rect">
            <a:avLst/>
          </a:prstGeom>
          <a:solidFill>
            <a:schemeClr val="accent2"/>
          </a:solidFill>
        </p:spPr>
        <p:txBody>
          <a:bodyPr wrap="square" rtlCol="0">
            <a:spAutoFit/>
          </a:bodyPr>
          <a:p>
            <a:r>
              <a:rPr lang="zh-CN" altLang="en-US"/>
              <a:t>出错！</a:t>
            </a:r>
            <a:endParaRPr lang="zh-CN" altLang="en-US"/>
          </a:p>
        </p:txBody>
      </p:sp>
      <p:pic>
        <p:nvPicPr>
          <p:cNvPr id="7" name="图片 6"/>
          <p:cNvPicPr>
            <a:picLocks noChangeAspect="1"/>
          </p:cNvPicPr>
          <p:nvPr>
            <p:custDataLst>
              <p:tags r:id="rId3"/>
            </p:custDataLst>
          </p:nvPr>
        </p:nvPicPr>
        <p:blipFill>
          <a:blip r:embed="rId4"/>
          <a:stretch>
            <a:fillRect/>
          </a:stretch>
        </p:blipFill>
        <p:spPr>
          <a:xfrm>
            <a:off x="7851775" y="1533525"/>
            <a:ext cx="3990340" cy="26123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5960" y="2766060"/>
            <a:ext cx="10515600" cy="1325563"/>
          </a:xfrm>
        </p:spPr>
        <p:txBody>
          <a:bodyPr/>
          <a:p>
            <a:pPr algn="ctr"/>
            <a:r>
              <a:rPr lang="zh-CN" altLang="en-US"/>
              <a:t>第四天</a:t>
            </a:r>
            <a:r>
              <a:rPr lang="en-US" altLang="zh-CN"/>
              <a:t>-</a:t>
            </a:r>
            <a:r>
              <a:rPr lang="zh-CN" altLang="en-US"/>
              <a:t>登录管理</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958215" y="2142490"/>
            <a:ext cx="6096000" cy="1476375"/>
          </a:xfrm>
          <a:prstGeom prst="rect">
            <a:avLst/>
          </a:prstGeom>
          <a:noFill/>
          <a:ln>
            <a:solidFill>
              <a:schemeClr val="accent1"/>
            </a:solidFill>
          </a:ln>
        </p:spPr>
        <p:txBody>
          <a:bodyPr wrap="square" rtlCol="0" anchor="t">
            <a:spAutoFit/>
          </a:bodyPr>
          <a:p>
            <a:r>
              <a:rPr lang="zh-CN" altLang="en-US"/>
              <a:t>&lt;form action="/login" method="post"&gt;</a:t>
            </a:r>
            <a:endParaRPr lang="zh-CN" altLang="en-US"/>
          </a:p>
          <a:p>
            <a:r>
              <a:rPr lang="zh-CN" altLang="en-US"/>
              <a:t>    username: &lt;input type="text" name="username"&gt;&lt;br&gt;</a:t>
            </a:r>
            <a:endParaRPr lang="zh-CN" altLang="en-US"/>
          </a:p>
          <a:p>
            <a:r>
              <a:rPr lang="zh-CN" altLang="en-US"/>
              <a:t>    password: &lt;input type="text" name="password"&gt;&lt;br&gt;</a:t>
            </a:r>
            <a:endParaRPr lang="zh-CN" altLang="en-US"/>
          </a:p>
          <a:p>
            <a:r>
              <a:rPr lang="zh-CN" altLang="en-US"/>
              <a:t>    &lt;input type="submit" value="登录"&gt;</a:t>
            </a:r>
            <a:endParaRPr lang="zh-CN" altLang="en-US"/>
          </a:p>
          <a:p>
            <a:r>
              <a:rPr lang="zh-CN" altLang="en-US"/>
              <a:t>  &lt;/form&gt;</a:t>
            </a:r>
            <a:endParaRPr lang="zh-CN" altLang="en-US"/>
          </a:p>
        </p:txBody>
      </p:sp>
      <p:sp>
        <p:nvSpPr>
          <p:cNvPr id="5" name="文本框 4"/>
          <p:cNvSpPr txBox="1"/>
          <p:nvPr/>
        </p:nvSpPr>
        <p:spPr>
          <a:xfrm>
            <a:off x="958215" y="4164965"/>
            <a:ext cx="6096000" cy="922020"/>
          </a:xfrm>
          <a:prstGeom prst="rect">
            <a:avLst/>
          </a:prstGeom>
          <a:noFill/>
          <a:ln>
            <a:solidFill>
              <a:schemeClr val="accent1"/>
            </a:solidFill>
          </a:ln>
        </p:spPr>
        <p:txBody>
          <a:bodyPr wrap="square" rtlCol="0" anchor="t">
            <a:spAutoFit/>
          </a:bodyPr>
          <a:p>
            <a:r>
              <a:rPr lang="zh-CN" altLang="en-US"/>
              <a:t>@app.post("/login/")</a:t>
            </a:r>
            <a:endParaRPr lang="zh-CN" altLang="en-US"/>
          </a:p>
          <a:p>
            <a:r>
              <a:rPr lang="zh-CN" altLang="en-US"/>
              <a:t>async def login(username: str = Form(), password: str = Form()):</a:t>
            </a:r>
            <a:endParaRPr lang="zh-CN" altLang="en-US"/>
          </a:p>
          <a:p>
            <a:r>
              <a:rPr lang="zh-CN" altLang="en-US"/>
              <a:t>    return {"username": username}</a:t>
            </a:r>
            <a:endParaRPr lang="zh-CN" altLang="en-US"/>
          </a:p>
        </p:txBody>
      </p:sp>
      <p:sp>
        <p:nvSpPr>
          <p:cNvPr id="6" name="文本框 5"/>
          <p:cNvSpPr txBox="1"/>
          <p:nvPr/>
        </p:nvSpPr>
        <p:spPr>
          <a:xfrm>
            <a:off x="958215" y="5633085"/>
            <a:ext cx="9646285" cy="368300"/>
          </a:xfrm>
          <a:prstGeom prst="rect">
            <a:avLst/>
          </a:prstGeom>
          <a:noFill/>
        </p:spPr>
        <p:txBody>
          <a:bodyPr wrap="square" rtlCol="0" anchor="t">
            <a:spAutoFit/>
          </a:bodyPr>
          <a:p>
            <a:r>
              <a:rPr lang="zh-CN" altLang="en-US"/>
              <a:t>https://devpress.csdn.net/python/62fba7c17e6682346618f3fa.html</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5960" y="2766060"/>
            <a:ext cx="10515600" cy="1325563"/>
          </a:xfrm>
        </p:spPr>
        <p:txBody>
          <a:bodyPr/>
          <a:p>
            <a:pPr algn="ctr"/>
            <a:r>
              <a:rPr lang="zh-CN" altLang="en-US"/>
              <a:t>第</a:t>
            </a:r>
            <a:r>
              <a:rPr lang="zh-CN" altLang="en-US"/>
              <a:t>五天</a:t>
            </a:r>
            <a:r>
              <a:rPr lang="en-US" altLang="zh-CN"/>
              <a:t>-</a:t>
            </a:r>
            <a:r>
              <a:rPr lang="zh-CN" altLang="en-US"/>
              <a:t>作业管理</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5960" y="2766060"/>
            <a:ext cx="10515600" cy="1325563"/>
          </a:xfrm>
        </p:spPr>
        <p:txBody>
          <a:bodyPr/>
          <a:p>
            <a:pPr algn="ctr"/>
            <a:r>
              <a:rPr lang="zh-CN" altLang="en-US"/>
              <a:t>第六天</a:t>
            </a:r>
            <a:r>
              <a:rPr lang="en-US" altLang="zh-CN"/>
              <a:t>-</a:t>
            </a:r>
            <a:r>
              <a:rPr lang="zh-CN" altLang="en-US"/>
              <a:t>课堂管理</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二次</a:t>
            </a:r>
            <a:r>
              <a:rPr lang="zh-CN" altLang="en-US"/>
              <a:t>课</a:t>
            </a:r>
            <a:endParaRPr lang="zh-CN" altLang="en-US"/>
          </a:p>
        </p:txBody>
      </p:sp>
      <p:sp>
        <p:nvSpPr>
          <p:cNvPr id="3" name="副标题 2"/>
          <p:cNvSpPr>
            <a:spLocks noGrp="1"/>
          </p:cNvSpPr>
          <p:nvPr>
            <p:ph type="subTitle" idx="1"/>
          </p:nvPr>
        </p:nvSpPr>
        <p:spPr/>
        <p:txBody>
          <a:bodyPr/>
          <a:p>
            <a:r>
              <a:rPr lang="zh-CN" altLang="en-US"/>
              <a:t>企业应用架构</a:t>
            </a:r>
            <a:r>
              <a:rPr lang="en-US" altLang="zh-CN"/>
              <a:t>-</a:t>
            </a:r>
            <a:r>
              <a:rPr lang="zh-CN" altLang="en-US"/>
              <a:t>作业讨论</a:t>
            </a:r>
            <a:r>
              <a:rPr lang="en-US" altLang="zh-CN"/>
              <a:t>-</a:t>
            </a:r>
            <a:r>
              <a:rPr lang="zh-CN" altLang="en-US"/>
              <a:t>技术</a:t>
            </a:r>
            <a:r>
              <a:rPr lang="zh-CN" altLang="en-US"/>
              <a:t>全景</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UML-</a:t>
            </a:r>
            <a:r>
              <a:rPr lang="zh-CN" altLang="en-US"/>
              <a:t>统一建模</a:t>
            </a:r>
            <a:r>
              <a:rPr lang="zh-CN" altLang="en-US"/>
              <a:t>语言</a:t>
            </a:r>
            <a:endParaRPr lang="zh-CN" altLang="en-US"/>
          </a:p>
        </p:txBody>
      </p:sp>
      <p:sp>
        <p:nvSpPr>
          <p:cNvPr id="4" name="文本框 3"/>
          <p:cNvSpPr txBox="1"/>
          <p:nvPr/>
        </p:nvSpPr>
        <p:spPr>
          <a:xfrm>
            <a:off x="1212215" y="1446530"/>
            <a:ext cx="9655175" cy="645160"/>
          </a:xfrm>
          <a:prstGeom prst="rect">
            <a:avLst/>
          </a:prstGeom>
          <a:noFill/>
          <a:ln>
            <a:solidFill>
              <a:schemeClr val="accent1"/>
            </a:solidFill>
          </a:ln>
        </p:spPr>
        <p:txBody>
          <a:bodyPr wrap="square" rtlCol="0" anchor="t">
            <a:spAutoFit/>
          </a:bodyPr>
          <a:p>
            <a:r>
              <a:rPr lang="en-US" altLang="zh-CN"/>
              <a:t>         </a:t>
            </a:r>
            <a:r>
              <a:rPr lang="zh-CN" altLang="en-US"/>
              <a:t>UML-Unified Modeling Language 统一建模语言，又称标准建模语言。是用来对软件密集系统进行可视化建模的一种语言。UML的定义包括UML语义和UML表示法两个元素。</a:t>
            </a:r>
            <a:endParaRPr lang="zh-CN" altLang="en-US"/>
          </a:p>
        </p:txBody>
      </p:sp>
      <p:sp>
        <p:nvSpPr>
          <p:cNvPr id="5" name="文本框 4"/>
          <p:cNvSpPr txBox="1"/>
          <p:nvPr/>
        </p:nvSpPr>
        <p:spPr>
          <a:xfrm>
            <a:off x="1212215" y="2169795"/>
            <a:ext cx="9655175" cy="922020"/>
          </a:xfrm>
          <a:prstGeom prst="rect">
            <a:avLst/>
          </a:prstGeom>
          <a:noFill/>
          <a:ln>
            <a:solidFill>
              <a:schemeClr val="accent1"/>
            </a:solidFill>
          </a:ln>
        </p:spPr>
        <p:txBody>
          <a:bodyPr wrap="square" rtlCol="0" anchor="t">
            <a:spAutoFit/>
          </a:bodyPr>
          <a:p>
            <a:r>
              <a:rPr lang="en-US" altLang="zh-CN"/>
              <a:t>        </a:t>
            </a:r>
            <a:r>
              <a:rPr lang="zh-CN" altLang="en-US"/>
              <a:t>截止UML2.0一共有13种图形（UML1.5定义了9种，2.0增加了4种）。分别是：用例图、类图、对象图、状态图、活动图、顺序图、协作图、构件图、部署图9种，包图、组合结构图、交互概览图3种。</a:t>
            </a:r>
            <a:endParaRPr lang="zh-CN" altLang="en-US"/>
          </a:p>
        </p:txBody>
      </p:sp>
      <p:sp>
        <p:nvSpPr>
          <p:cNvPr id="6" name="文本框 5"/>
          <p:cNvSpPr txBox="1"/>
          <p:nvPr/>
        </p:nvSpPr>
        <p:spPr>
          <a:xfrm>
            <a:off x="1212215" y="3169920"/>
            <a:ext cx="9654540" cy="3415030"/>
          </a:xfrm>
          <a:prstGeom prst="rect">
            <a:avLst/>
          </a:prstGeom>
          <a:noFill/>
          <a:ln>
            <a:solidFill>
              <a:schemeClr val="accent1"/>
            </a:solidFill>
          </a:ln>
        </p:spPr>
        <p:txBody>
          <a:bodyPr wrap="square" rtlCol="0" anchor="t">
            <a:spAutoFit/>
          </a:bodyPr>
          <a:p>
            <a:r>
              <a:rPr lang="zh-CN" altLang="en-US"/>
              <a:t>用例图：从用户角度描述系统功能。</a:t>
            </a:r>
            <a:endParaRPr lang="zh-CN" altLang="en-US"/>
          </a:p>
          <a:p>
            <a:r>
              <a:rPr lang="zh-CN" altLang="en-US"/>
              <a:t>类图：描述系统中类的静态结构。</a:t>
            </a:r>
            <a:endParaRPr lang="zh-CN" altLang="en-US"/>
          </a:p>
          <a:p>
            <a:r>
              <a:rPr lang="zh-CN" altLang="en-US"/>
              <a:t>对象图：系统中的多个对象在某一时刻的状态。</a:t>
            </a:r>
            <a:endParaRPr lang="zh-CN" altLang="en-US"/>
          </a:p>
          <a:p>
            <a:r>
              <a:rPr lang="zh-CN" altLang="en-US"/>
              <a:t>状态图：是描述状态到状态控制流，常用于动态特性建模</a:t>
            </a:r>
            <a:endParaRPr lang="zh-CN" altLang="en-US"/>
          </a:p>
          <a:p>
            <a:r>
              <a:rPr lang="zh-CN" altLang="en-US"/>
              <a:t>活动图：描述了业务实现用例的工作流程</a:t>
            </a:r>
            <a:endParaRPr lang="zh-CN" altLang="en-US"/>
          </a:p>
          <a:p>
            <a:r>
              <a:rPr lang="zh-CN" altLang="en-US"/>
              <a:t>顺序图：对象之间的动态合作关系，强调对象发送消息的顺序，同时显示对象之间的交互</a:t>
            </a:r>
            <a:endParaRPr lang="zh-CN" altLang="en-US"/>
          </a:p>
          <a:p>
            <a:r>
              <a:rPr lang="zh-CN" altLang="en-US"/>
              <a:t>协作图：描述对象之间的协助关系</a:t>
            </a:r>
            <a:endParaRPr lang="zh-CN" altLang="en-US"/>
          </a:p>
          <a:p>
            <a:r>
              <a:rPr lang="zh-CN" altLang="en-US"/>
              <a:t>构件图：一种特殊的UML图来描述系统的静态实现视图</a:t>
            </a:r>
            <a:endParaRPr lang="zh-CN" altLang="en-US"/>
          </a:p>
          <a:p>
            <a:r>
              <a:rPr lang="zh-CN" altLang="en-US"/>
              <a:t>部署图：定义系统中软件的物理体系结构</a:t>
            </a:r>
            <a:endParaRPr lang="zh-CN" altLang="en-US"/>
          </a:p>
          <a:p>
            <a:r>
              <a:rPr lang="zh-CN" altLang="en-US"/>
              <a:t>包图：对构成系统的模型元素进行分组整理的图</a:t>
            </a:r>
            <a:endParaRPr lang="zh-CN" altLang="en-US"/>
          </a:p>
          <a:p>
            <a:r>
              <a:rPr lang="zh-CN" altLang="en-US"/>
              <a:t>组合结构图：表示类或者构建内部结构的图</a:t>
            </a:r>
            <a:endParaRPr lang="zh-CN" altLang="en-US"/>
          </a:p>
          <a:p>
            <a:r>
              <a:rPr lang="zh-CN" altLang="en-US"/>
              <a:t>交互概览图：用活动图来表示多个交互之间的控制关系的图</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用例图</a:t>
            </a:r>
            <a:endParaRPr lang="zh-CN" altLang="en-US"/>
          </a:p>
        </p:txBody>
      </p:sp>
      <p:sp>
        <p:nvSpPr>
          <p:cNvPr id="4" name="文本框 3"/>
          <p:cNvSpPr txBox="1"/>
          <p:nvPr/>
        </p:nvSpPr>
        <p:spPr>
          <a:xfrm>
            <a:off x="918210" y="1630680"/>
            <a:ext cx="10435590" cy="922020"/>
          </a:xfrm>
          <a:prstGeom prst="rect">
            <a:avLst/>
          </a:prstGeom>
          <a:noFill/>
          <a:ln>
            <a:solidFill>
              <a:schemeClr val="accent1"/>
            </a:solidFill>
          </a:ln>
        </p:spPr>
        <p:txBody>
          <a:bodyPr wrap="square" rtlCol="0" anchor="t">
            <a:spAutoFit/>
          </a:bodyPr>
          <a:p>
            <a:r>
              <a:rPr lang="zh-CN" altLang="en-US"/>
              <a:t>用例图（英语：use case diagram）是用户与系统交互的最简表示形式，展现了用户和与他相关的用例之间的关系。通过用例图，人们可以获知系统不同种类的用户和用例。用例图也经常和其他图表配合使用。</a:t>
            </a:r>
            <a:endParaRPr lang="zh-CN" altLang="en-US"/>
          </a:p>
        </p:txBody>
      </p:sp>
      <p:sp>
        <p:nvSpPr>
          <p:cNvPr id="5" name="文本框 4"/>
          <p:cNvSpPr txBox="1"/>
          <p:nvPr/>
        </p:nvSpPr>
        <p:spPr>
          <a:xfrm>
            <a:off x="918210" y="2673985"/>
            <a:ext cx="10435590" cy="645160"/>
          </a:xfrm>
          <a:prstGeom prst="rect">
            <a:avLst/>
          </a:prstGeom>
          <a:noFill/>
          <a:ln>
            <a:solidFill>
              <a:schemeClr val="accent1"/>
            </a:solidFill>
          </a:ln>
        </p:spPr>
        <p:txBody>
          <a:bodyPr wrap="square" rtlCol="0" anchor="t">
            <a:spAutoFit/>
          </a:bodyPr>
          <a:p>
            <a:r>
              <a:rPr lang="zh-CN" altLang="en-US"/>
              <a:t>尽管用例本身会涉及大量细节和各种可能性，用例图却能提纲挈领地让人了解系统概况。它为“系统做什么”提供了简化了的图形表示，因此被誉为“搭建系统的蓝图”。</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063750" y="646430"/>
            <a:ext cx="8038465" cy="59442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活动图</a:t>
            </a:r>
            <a:endParaRPr lang="zh-CN" altLang="en-US"/>
          </a:p>
        </p:txBody>
      </p:sp>
      <p:sp>
        <p:nvSpPr>
          <p:cNvPr id="4" name="文本框 3"/>
          <p:cNvSpPr txBox="1"/>
          <p:nvPr/>
        </p:nvSpPr>
        <p:spPr>
          <a:xfrm>
            <a:off x="838200" y="2061845"/>
            <a:ext cx="10515600" cy="645160"/>
          </a:xfrm>
          <a:prstGeom prst="rect">
            <a:avLst/>
          </a:prstGeom>
          <a:noFill/>
          <a:ln>
            <a:solidFill>
              <a:schemeClr val="accent1"/>
            </a:solidFill>
          </a:ln>
        </p:spPr>
        <p:txBody>
          <a:bodyPr wrap="square" rtlCol="0" anchor="t">
            <a:spAutoFit/>
          </a:bodyPr>
          <a:p>
            <a:r>
              <a:rPr lang="zh-CN" altLang="en-US"/>
              <a:t>描述用例要求所要进行的活动，以及活动间的约束关系，有利于识别并行活动。能够演示出系统中哪些地方存在功能，以及这些功能和系统中其他组件的功能如何共同满足前面使用用例图建模的商务需求</a:t>
            </a:r>
            <a:endParaRPr lang="zh-CN" altLang="en-US"/>
          </a:p>
        </p:txBody>
      </p:sp>
      <p:sp>
        <p:nvSpPr>
          <p:cNvPr id="5" name="文本框 4"/>
          <p:cNvSpPr txBox="1"/>
          <p:nvPr/>
        </p:nvSpPr>
        <p:spPr>
          <a:xfrm>
            <a:off x="989330" y="5104765"/>
            <a:ext cx="10071735" cy="368300"/>
          </a:xfrm>
          <a:prstGeom prst="rect">
            <a:avLst/>
          </a:prstGeom>
          <a:noFill/>
          <a:ln>
            <a:solidFill>
              <a:schemeClr val="accent1"/>
            </a:solidFill>
          </a:ln>
        </p:spPr>
        <p:txBody>
          <a:bodyPr wrap="square" rtlCol="0" anchor="t">
            <a:spAutoFit/>
          </a:bodyPr>
          <a:p>
            <a:r>
              <a:rPr lang="zh-CN" altLang="en-US"/>
              <a:t>https://www.jianshu.com/p/cdb9a0adf8ae?utm_campaign=hugo</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2874645" y="890905"/>
            <a:ext cx="6118860" cy="56845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3063240" y="973455"/>
            <a:ext cx="6065520" cy="56007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时序图</a:t>
            </a:r>
            <a:endParaRPr lang="zh-CN" altLang="en-US"/>
          </a:p>
        </p:txBody>
      </p:sp>
      <p:sp>
        <p:nvSpPr>
          <p:cNvPr id="4" name="文本框 3"/>
          <p:cNvSpPr txBox="1"/>
          <p:nvPr/>
        </p:nvSpPr>
        <p:spPr>
          <a:xfrm>
            <a:off x="838200" y="1691005"/>
            <a:ext cx="10515600" cy="1476375"/>
          </a:xfrm>
          <a:prstGeom prst="rect">
            <a:avLst/>
          </a:prstGeom>
          <a:noFill/>
          <a:ln>
            <a:solidFill>
              <a:schemeClr val="accent1"/>
            </a:solidFill>
          </a:ln>
        </p:spPr>
        <p:txBody>
          <a:bodyPr wrap="square" rtlCol="0" anchor="t">
            <a:spAutoFit/>
          </a:bodyPr>
          <a:p>
            <a:r>
              <a:rPr lang="en-US" altLang="zh-CN"/>
              <a:t>         </a:t>
            </a:r>
            <a:r>
              <a:rPr lang="zh-CN" altLang="en-US"/>
              <a:t>时序图（Sequence Diagram），亦称为序列图、循序图或顺序图，是一种UML交互图。它通过描述对象之间发送消息的时间顺序显示多个对象之间的动态协作。</a:t>
            </a:r>
            <a:endParaRPr lang="zh-CN" altLang="en-US"/>
          </a:p>
          <a:p>
            <a:endParaRPr lang="zh-CN" altLang="en-US"/>
          </a:p>
          <a:p>
            <a:r>
              <a:rPr lang="en-US" altLang="zh-CN"/>
              <a:t>       </a:t>
            </a:r>
            <a:r>
              <a:rPr lang="zh-CN" altLang="en-US"/>
              <a:t>时序图是一个二维图，横轴表示对象，纵轴表示时间，消息在各对象之间横向传递，依照时间顺序纵向排列</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登录界面</a:t>
            </a:r>
            <a:r>
              <a:rPr lang="en-US" altLang="zh-CN"/>
              <a:t>-</a:t>
            </a:r>
            <a:r>
              <a:rPr lang="zh-CN" altLang="en-US"/>
              <a:t>时序图</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13510" y="1691005"/>
            <a:ext cx="9834880" cy="443293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类图</a:t>
            </a:r>
            <a:endParaRPr lang="zh-CN" altLang="en-US"/>
          </a:p>
        </p:txBody>
      </p:sp>
      <p:sp>
        <p:nvSpPr>
          <p:cNvPr id="3" name="文本框 2"/>
          <p:cNvSpPr txBox="1"/>
          <p:nvPr/>
        </p:nvSpPr>
        <p:spPr>
          <a:xfrm>
            <a:off x="775970" y="1868805"/>
            <a:ext cx="10304780" cy="922020"/>
          </a:xfrm>
          <a:prstGeom prst="rect">
            <a:avLst/>
          </a:prstGeom>
          <a:noFill/>
        </p:spPr>
        <p:txBody>
          <a:bodyPr wrap="square" rtlCol="0" anchor="t">
            <a:spAutoFit/>
          </a:bodyPr>
          <a:p>
            <a:r>
              <a:rPr lang="zh-CN" altLang="en-US"/>
              <a:t>类图是描述系统中的类，以及各个类之间的关系的静态视图。能够让我们在正确编写代码以前对系统有一个全面的认识。类图是一种模型类型，确切的说，是一种静态模型类型。类图表示类、接口和它们之间的协作关系。</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975610" y="615315"/>
            <a:ext cx="6240780" cy="6134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德雷福斯模型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06145" y="2315845"/>
            <a:ext cx="10648315" cy="30079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部署图</a:t>
            </a:r>
            <a:endParaRPr lang="zh-CN" altLang="en-US"/>
          </a:p>
        </p:txBody>
      </p:sp>
      <p:sp>
        <p:nvSpPr>
          <p:cNvPr id="3" name="文本框 2"/>
          <p:cNvSpPr txBox="1"/>
          <p:nvPr/>
        </p:nvSpPr>
        <p:spPr>
          <a:xfrm>
            <a:off x="838200" y="1432560"/>
            <a:ext cx="10406380" cy="922020"/>
          </a:xfrm>
          <a:prstGeom prst="rect">
            <a:avLst/>
          </a:prstGeom>
          <a:noFill/>
          <a:ln>
            <a:solidFill>
              <a:schemeClr val="accent1"/>
            </a:solidFill>
          </a:ln>
        </p:spPr>
        <p:txBody>
          <a:bodyPr wrap="square" rtlCol="0" anchor="t">
            <a:spAutoFit/>
          </a:bodyPr>
          <a:p>
            <a:r>
              <a:rPr lang="zh-CN" altLang="en-US"/>
              <a:t>部署图又叫（配置图），是用来建模系统的物理部署。例如计算机和设备，以及它们之间是如何连接的。部署图的使用者是开发人员、系统集成人员和测试人员。部署图用于表示一组物理结点的集合及结点间的相互关系，从而建立了系统物理层面的模型。</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731770" y="2572385"/>
            <a:ext cx="6242050" cy="40932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推荐</a:t>
            </a:r>
            <a:r>
              <a:rPr lang="zh-CN" altLang="en-US"/>
              <a:t>网站</a:t>
            </a:r>
            <a:endParaRPr lang="zh-CN" altLang="en-US"/>
          </a:p>
        </p:txBody>
      </p:sp>
      <p:sp>
        <p:nvSpPr>
          <p:cNvPr id="4" name="文本框 3"/>
          <p:cNvSpPr txBox="1"/>
          <p:nvPr/>
        </p:nvSpPr>
        <p:spPr>
          <a:xfrm>
            <a:off x="838200" y="2250440"/>
            <a:ext cx="6096000" cy="368300"/>
          </a:xfrm>
          <a:prstGeom prst="rect">
            <a:avLst/>
          </a:prstGeom>
          <a:noFill/>
          <a:ln>
            <a:solidFill>
              <a:schemeClr val="accent1"/>
            </a:solidFill>
          </a:ln>
        </p:spPr>
        <p:txBody>
          <a:bodyPr wrap="square" rtlCol="0" anchor="t">
            <a:spAutoFit/>
          </a:bodyPr>
          <a:p>
            <a:r>
              <a:rPr lang="zh-CN" altLang="en-US"/>
              <a:t>http://www.uml.org.cn/oobject/OObject.asp</a:t>
            </a:r>
            <a:endParaRPr lang="zh-CN" altLang="en-US"/>
          </a:p>
        </p:txBody>
      </p:sp>
      <p:sp>
        <p:nvSpPr>
          <p:cNvPr id="5" name="文本框 4"/>
          <p:cNvSpPr txBox="1"/>
          <p:nvPr/>
        </p:nvSpPr>
        <p:spPr>
          <a:xfrm>
            <a:off x="838200" y="3244850"/>
            <a:ext cx="6096000" cy="368300"/>
          </a:xfrm>
          <a:prstGeom prst="rect">
            <a:avLst/>
          </a:prstGeom>
          <a:noFill/>
          <a:ln>
            <a:solidFill>
              <a:schemeClr val="accent1"/>
            </a:solidFill>
          </a:ln>
        </p:spPr>
        <p:txBody>
          <a:bodyPr wrap="square" rtlCol="0" anchor="t">
            <a:spAutoFit/>
          </a:bodyPr>
          <a:p>
            <a:r>
              <a:rPr lang="zh-CN" altLang="en-US"/>
              <a:t>https://www.jdon.com/</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zh-CN" altLang="en-US"/>
              <a:t>架构</a:t>
            </a:r>
            <a:r>
              <a:rPr lang="zh-CN" altLang="en-US"/>
              <a:t>技术</a:t>
            </a:r>
            <a:endParaRPr lang="zh-CN" altLang="en-US"/>
          </a:p>
        </p:txBody>
      </p:sp>
      <p:sp>
        <p:nvSpPr>
          <p:cNvPr id="4" name="文本框 3"/>
          <p:cNvSpPr txBox="1"/>
          <p:nvPr/>
        </p:nvSpPr>
        <p:spPr>
          <a:xfrm>
            <a:off x="838200" y="1945005"/>
            <a:ext cx="10394950" cy="368300"/>
          </a:xfrm>
          <a:prstGeom prst="rect">
            <a:avLst/>
          </a:prstGeom>
          <a:noFill/>
          <a:ln>
            <a:solidFill>
              <a:schemeClr val="accent1"/>
            </a:solidFill>
          </a:ln>
        </p:spPr>
        <p:txBody>
          <a:bodyPr wrap="square" rtlCol="0" anchor="t">
            <a:spAutoFit/>
          </a:bodyPr>
          <a:p>
            <a:r>
              <a:rPr lang="zh-CN" altLang="en-US">
                <a:sym typeface="+mn-ea"/>
              </a:rPr>
              <a:t>技术架构、数据架构、业务架构、应用架构、产品架构、项目架构</a:t>
            </a:r>
            <a:endParaRPr lang="zh-CN" altLang="en-US">
              <a:sym typeface="+mn-ea"/>
            </a:endParaRPr>
          </a:p>
        </p:txBody>
      </p:sp>
      <p:sp>
        <p:nvSpPr>
          <p:cNvPr id="6" name="文本框 5"/>
          <p:cNvSpPr txBox="1"/>
          <p:nvPr/>
        </p:nvSpPr>
        <p:spPr>
          <a:xfrm>
            <a:off x="838200" y="1497330"/>
            <a:ext cx="10394950" cy="368300"/>
          </a:xfrm>
          <a:prstGeom prst="rect">
            <a:avLst/>
          </a:prstGeom>
          <a:noFill/>
          <a:ln>
            <a:solidFill>
              <a:schemeClr val="accent1"/>
            </a:solidFill>
          </a:ln>
        </p:spPr>
        <p:txBody>
          <a:bodyPr wrap="square" rtlCol="0" anchor="t">
            <a:spAutoFit/>
          </a:bodyPr>
          <a:p>
            <a:r>
              <a:rPr lang="zh-CN" altLang="en-US"/>
              <a:t>目前市场上比较认可的架构师培训有两类：Architecture Thinking和TOGAF</a:t>
            </a:r>
            <a:r>
              <a:rPr lang="en-US" altLang="zh-CN"/>
              <a:t>  </a:t>
            </a:r>
            <a:r>
              <a:rPr lang="zh-CN" altLang="en-US"/>
              <a:t>Architecture Thinking </a:t>
            </a:r>
            <a:endParaRPr lang="zh-CN" altLang="en-US"/>
          </a:p>
        </p:txBody>
      </p:sp>
      <p:sp>
        <p:nvSpPr>
          <p:cNvPr id="7" name="文本框 6"/>
          <p:cNvSpPr txBox="1"/>
          <p:nvPr/>
        </p:nvSpPr>
        <p:spPr>
          <a:xfrm>
            <a:off x="5137150" y="6207760"/>
            <a:ext cx="6096000" cy="368300"/>
          </a:xfrm>
          <a:prstGeom prst="rect">
            <a:avLst/>
          </a:prstGeom>
          <a:noFill/>
          <a:ln>
            <a:solidFill>
              <a:schemeClr val="accent1"/>
            </a:solidFill>
          </a:ln>
        </p:spPr>
        <p:txBody>
          <a:bodyPr wrap="square" rtlCol="0" anchor="t">
            <a:spAutoFit/>
          </a:bodyPr>
          <a:p>
            <a:r>
              <a:rPr lang="zh-CN" altLang="en-US"/>
              <a:t>https://zhuanlan.zhihu.com/p/151008000</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838200" y="2392680"/>
            <a:ext cx="4053840" cy="4183380"/>
          </a:xfrm>
          <a:prstGeom prst="rect">
            <a:avLst/>
          </a:prstGeom>
        </p:spPr>
      </p:pic>
      <p:sp>
        <p:nvSpPr>
          <p:cNvPr id="9" name="文本框 8"/>
          <p:cNvSpPr txBox="1"/>
          <p:nvPr/>
        </p:nvSpPr>
        <p:spPr>
          <a:xfrm>
            <a:off x="5137150" y="5658485"/>
            <a:ext cx="6096000" cy="368300"/>
          </a:xfrm>
          <a:prstGeom prst="rect">
            <a:avLst/>
          </a:prstGeom>
          <a:noFill/>
          <a:ln>
            <a:solidFill>
              <a:schemeClr val="accent1"/>
            </a:solidFill>
          </a:ln>
        </p:spPr>
        <p:txBody>
          <a:bodyPr wrap="square" rtlCol="0" anchor="t">
            <a:spAutoFit/>
          </a:bodyPr>
          <a:p>
            <a:r>
              <a:rPr lang="zh-CN" altLang="en-US"/>
              <a:t>https://zhuanlan.zhihu.com/p/152088490</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应用架构</a:t>
            </a:r>
            <a:r>
              <a:rPr lang="en-US" altLang="zh-CN"/>
              <a:t>-</a:t>
            </a:r>
            <a:r>
              <a:rPr lang="zh-CN" altLang="en-US"/>
              <a:t>简明</a:t>
            </a:r>
            <a:r>
              <a:rPr lang="zh-CN" altLang="en-US"/>
              <a:t>架构</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001645" y="1971040"/>
            <a:ext cx="5539740" cy="40309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DCI模型架构</a:t>
            </a:r>
            <a:endParaRPr lang="zh-CN" altLang="en-US"/>
          </a:p>
        </p:txBody>
      </p:sp>
      <p:sp>
        <p:nvSpPr>
          <p:cNvPr id="4" name="文本框 3"/>
          <p:cNvSpPr txBox="1"/>
          <p:nvPr/>
        </p:nvSpPr>
        <p:spPr>
          <a:xfrm>
            <a:off x="838200" y="1527810"/>
            <a:ext cx="9848850" cy="645160"/>
          </a:xfrm>
          <a:prstGeom prst="rect">
            <a:avLst/>
          </a:prstGeom>
          <a:noFill/>
          <a:ln>
            <a:solidFill>
              <a:schemeClr val="accent1"/>
            </a:solidFill>
          </a:ln>
        </p:spPr>
        <p:txBody>
          <a:bodyPr wrap="square" rtlCol="0" anchor="t">
            <a:spAutoFit/>
          </a:bodyPr>
          <a:p>
            <a:r>
              <a:rPr lang="zh-CN" altLang="en-US"/>
              <a:t>DCI是对象的Data数据, 对象使用的Context场景, 对象的Interaction交互行为三者简称， DCI是一种特别关注行为的模式(可以对应GoF行为模式)</a:t>
            </a:r>
            <a:endParaRPr lang="zh-CN" altLang="en-US"/>
          </a:p>
        </p:txBody>
      </p:sp>
      <p:sp>
        <p:nvSpPr>
          <p:cNvPr id="5" name="文本框 4"/>
          <p:cNvSpPr txBox="1"/>
          <p:nvPr/>
        </p:nvSpPr>
        <p:spPr>
          <a:xfrm>
            <a:off x="918210" y="5699125"/>
            <a:ext cx="6096000" cy="368300"/>
          </a:xfrm>
          <a:prstGeom prst="rect">
            <a:avLst/>
          </a:prstGeom>
          <a:noFill/>
          <a:ln>
            <a:solidFill>
              <a:schemeClr val="accent1"/>
            </a:solidFill>
          </a:ln>
        </p:spPr>
        <p:txBody>
          <a:bodyPr wrap="square" rtlCol="0" anchor="t">
            <a:spAutoFit/>
          </a:bodyPr>
          <a:p>
            <a:r>
              <a:rPr lang="zh-CN" altLang="en-US"/>
              <a:t>https://www.jdon.com/37976.html</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2297430" y="2455545"/>
            <a:ext cx="6278880" cy="25755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DDD/CQRS 领域驱动设计</a:t>
            </a:r>
            <a:endParaRPr lang="zh-CN" altLang="en-US"/>
          </a:p>
        </p:txBody>
      </p:sp>
      <p:sp>
        <p:nvSpPr>
          <p:cNvPr id="3" name="文本框 2"/>
          <p:cNvSpPr txBox="1"/>
          <p:nvPr/>
        </p:nvSpPr>
        <p:spPr>
          <a:xfrm>
            <a:off x="838200" y="1917065"/>
            <a:ext cx="10344785" cy="2030095"/>
          </a:xfrm>
          <a:prstGeom prst="rect">
            <a:avLst/>
          </a:prstGeom>
          <a:noFill/>
        </p:spPr>
        <p:txBody>
          <a:bodyPr wrap="square" rtlCol="0" anchor="t">
            <a:spAutoFit/>
          </a:bodyPr>
          <a:p>
            <a:r>
              <a:rPr lang="zh-CN" altLang="en-US"/>
              <a:t>领域驱动设计对于成功交付和维护CQRS的系统非常重要。 DDD作为一项战略方针，允许将复杂的问题域划分为单独的块（称为有界上下文），虽然有很多方式如：不同的心智Mental模式，组织政治，域语言学等也是这样做，但是DDD建立了一个有界的心智mental模式，这样商务人士也可以理解，程序员也可以很容易地在代码中实现。</a:t>
            </a:r>
            <a:endParaRPr lang="zh-CN" altLang="en-US"/>
          </a:p>
          <a:p>
            <a:endParaRPr lang="zh-CN" altLang="en-US"/>
          </a:p>
          <a:p>
            <a:r>
              <a:rPr lang="zh-CN" altLang="en-US"/>
              <a:t>CQRS，作为一种战术办法，是实现DDD建模领域的最佳途径之一。事实上，它就是因为这个目标而诞生在这个世界上。</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六边形架构</a:t>
            </a:r>
            <a:endParaRPr lang="zh-CN" altLang="en-US"/>
          </a:p>
        </p:txBody>
      </p:sp>
      <p:sp>
        <p:nvSpPr>
          <p:cNvPr id="4" name="文本框 3"/>
          <p:cNvSpPr txBox="1"/>
          <p:nvPr/>
        </p:nvSpPr>
        <p:spPr>
          <a:xfrm>
            <a:off x="1049655" y="1554480"/>
            <a:ext cx="10303510" cy="1198880"/>
          </a:xfrm>
          <a:prstGeom prst="rect">
            <a:avLst/>
          </a:prstGeom>
          <a:noFill/>
          <a:ln>
            <a:solidFill>
              <a:schemeClr val="accent1"/>
            </a:solidFill>
          </a:ln>
        </p:spPr>
        <p:txBody>
          <a:bodyPr wrap="square" rtlCol="0" anchor="t">
            <a:spAutoFit/>
          </a:bodyPr>
          <a:p>
            <a:r>
              <a:rPr lang="zh-CN" altLang="en-US"/>
              <a:t>分层系统是一种架构风格，本质是避免耦合的出现。</a:t>
            </a:r>
            <a:endParaRPr lang="zh-CN" altLang="en-US"/>
          </a:p>
          <a:p>
            <a:endParaRPr lang="zh-CN" altLang="en-US"/>
          </a:p>
          <a:p>
            <a:r>
              <a:rPr lang="zh-CN" altLang="en-US"/>
              <a:t>六边形架构遵循了分层系统的所有约束与特性，其实用端口和适配器架构这个名称更合适，因为六边形的边的数目并没有任何意义。</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631315" y="3202305"/>
            <a:ext cx="3787140" cy="3505835"/>
          </a:xfrm>
          <a:prstGeom prst="rect">
            <a:avLst/>
          </a:prstGeom>
        </p:spPr>
      </p:pic>
      <p:sp>
        <p:nvSpPr>
          <p:cNvPr id="6" name="文本框 5"/>
          <p:cNvSpPr txBox="1"/>
          <p:nvPr/>
        </p:nvSpPr>
        <p:spPr>
          <a:xfrm>
            <a:off x="5817235" y="6105525"/>
            <a:ext cx="6096000" cy="368300"/>
          </a:xfrm>
          <a:prstGeom prst="rect">
            <a:avLst/>
          </a:prstGeom>
          <a:noFill/>
          <a:ln>
            <a:solidFill>
              <a:schemeClr val="accent1"/>
            </a:solidFill>
          </a:ln>
        </p:spPr>
        <p:txBody>
          <a:bodyPr wrap="square" rtlCol="0" anchor="t">
            <a:spAutoFit/>
          </a:bodyPr>
          <a:p>
            <a:r>
              <a:rPr lang="zh-CN" altLang="en-US"/>
              <a:t>https://zhuanlan.zhihu.com/p/378085465</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三层</a:t>
            </a:r>
            <a:r>
              <a:rPr lang="zh-CN" altLang="en-US"/>
              <a:t>架构</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79500" y="2464435"/>
            <a:ext cx="3520440" cy="2720340"/>
          </a:xfrm>
          <a:prstGeom prst="rect">
            <a:avLst/>
          </a:prstGeom>
        </p:spPr>
      </p:pic>
      <p:sp>
        <p:nvSpPr>
          <p:cNvPr id="4" name="文本框 3"/>
          <p:cNvSpPr txBox="1"/>
          <p:nvPr/>
        </p:nvSpPr>
        <p:spPr>
          <a:xfrm>
            <a:off x="4305935" y="1906905"/>
            <a:ext cx="7383145" cy="3138170"/>
          </a:xfrm>
          <a:prstGeom prst="rect">
            <a:avLst/>
          </a:prstGeom>
          <a:noFill/>
          <a:ln>
            <a:solidFill>
              <a:schemeClr val="accent1"/>
            </a:solidFill>
          </a:ln>
        </p:spPr>
        <p:txBody>
          <a:bodyPr wrap="square" rtlCol="0" anchor="t">
            <a:spAutoFit/>
          </a:bodyPr>
          <a:p>
            <a:r>
              <a:rPr lang="zh-CN" altLang="en-US"/>
              <a:t>三层架构是哪三层分别如下：三层架构就是为了符合“高内聚，低耦合”思想，</a:t>
            </a:r>
            <a:endParaRPr lang="zh-CN" altLang="en-US"/>
          </a:p>
          <a:p>
            <a:r>
              <a:rPr lang="zh-CN" altLang="en-US"/>
              <a:t>表示层（UI）；</a:t>
            </a:r>
            <a:endParaRPr lang="zh-CN" altLang="en-US"/>
          </a:p>
          <a:p>
            <a:r>
              <a:rPr lang="zh-CN" altLang="en-US"/>
              <a:t>业务逻辑层（BLL）；</a:t>
            </a:r>
            <a:endParaRPr lang="zh-CN" altLang="en-US"/>
          </a:p>
          <a:p>
            <a:r>
              <a:rPr lang="zh-CN" altLang="en-US"/>
              <a:t>数据访问层（DAL）三层架构。</a:t>
            </a:r>
            <a:endParaRPr lang="zh-CN" altLang="en-US"/>
          </a:p>
          <a:p>
            <a:r>
              <a:rPr lang="zh-CN" altLang="en-US"/>
              <a:t>各层之间采用接口相互访问，并通过对象模型的实体类（Model）作为数据传递的载体，不同的对象模型的实体类一般对应于数据库的不同表，实体类的属性与数据库表的字段名一致。</a:t>
            </a:r>
            <a:endParaRPr lang="zh-CN" altLang="en-US"/>
          </a:p>
          <a:p>
            <a:r>
              <a:rPr lang="zh-CN" altLang="en-US"/>
              <a:t>三层架构区分层次的目的是为了 “高内聚，低耦合”。开发人员分工更明确，将精力更专注于应用系统核心业务逻辑的分析、设计和开发，加快项目的进度，提高了开发效率，有利于项目的更新和维护工作。</a:t>
            </a:r>
            <a:endParaRPr lang="zh-CN" altLang="en-US"/>
          </a:p>
        </p:txBody>
      </p:sp>
      <p:sp>
        <p:nvSpPr>
          <p:cNvPr id="5" name="文本框 4"/>
          <p:cNvSpPr txBox="1"/>
          <p:nvPr/>
        </p:nvSpPr>
        <p:spPr>
          <a:xfrm>
            <a:off x="1567180" y="5520690"/>
            <a:ext cx="9362440" cy="368300"/>
          </a:xfrm>
          <a:prstGeom prst="rect">
            <a:avLst/>
          </a:prstGeom>
          <a:noFill/>
          <a:ln>
            <a:solidFill>
              <a:schemeClr val="accent1"/>
            </a:solidFill>
          </a:ln>
        </p:spPr>
        <p:txBody>
          <a:bodyPr wrap="square" rtlCol="0" anchor="t">
            <a:spAutoFit/>
          </a:bodyPr>
          <a:p>
            <a:r>
              <a:rPr lang="zh-CN" altLang="en-US"/>
              <a:t>https://www.bilibili.com/video/av82988011/?vd_source=27df3ca64160cba732c36cd2ae872043</a:t>
            </a:r>
            <a:endParaRPr lang="zh-CN" altLang="en-US"/>
          </a:p>
        </p:txBody>
      </p:sp>
      <p:sp>
        <p:nvSpPr>
          <p:cNvPr id="6" name="文本框 5"/>
          <p:cNvSpPr txBox="1"/>
          <p:nvPr/>
        </p:nvSpPr>
        <p:spPr>
          <a:xfrm>
            <a:off x="1567180" y="6094730"/>
            <a:ext cx="6096000" cy="368300"/>
          </a:xfrm>
          <a:prstGeom prst="rect">
            <a:avLst/>
          </a:prstGeom>
          <a:noFill/>
          <a:ln>
            <a:solidFill>
              <a:schemeClr val="accent1"/>
            </a:solidFill>
          </a:ln>
        </p:spPr>
        <p:txBody>
          <a:bodyPr wrap="square" rtlCol="0" anchor="t">
            <a:spAutoFit/>
          </a:bodyPr>
          <a:p>
            <a:r>
              <a:rPr lang="zh-CN" altLang="en-US"/>
              <a:t>《Java核心设计模式 —— DAO设计模式》</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53310"/>
            <a:ext cx="10515600" cy="1325563"/>
          </a:xfrm>
        </p:spPr>
        <p:txBody>
          <a:bodyPr/>
          <a:p>
            <a:pPr algn="ctr"/>
            <a:r>
              <a:rPr lang="zh-CN" altLang="en-US"/>
              <a:t>作业</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三个项目的任务</a:t>
            </a:r>
            <a:r>
              <a:rPr lang="zh-CN" altLang="en-US"/>
              <a:t>分配</a:t>
            </a:r>
            <a:endParaRPr lang="zh-CN" altLang="en-US"/>
          </a:p>
        </p:txBody>
      </p:sp>
      <p:sp>
        <p:nvSpPr>
          <p:cNvPr id="4" name="矩形 3"/>
          <p:cNvSpPr/>
          <p:nvPr/>
        </p:nvSpPr>
        <p:spPr>
          <a:xfrm>
            <a:off x="1875155" y="1691005"/>
            <a:ext cx="1288415" cy="24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药材网</a:t>
            </a:r>
            <a:endParaRPr lang="en-US" altLang="zh-CN"/>
          </a:p>
        </p:txBody>
      </p:sp>
      <p:sp>
        <p:nvSpPr>
          <p:cNvPr id="5" name="矩形 4"/>
          <p:cNvSpPr/>
          <p:nvPr>
            <p:custDataLst>
              <p:tags r:id="rId1"/>
            </p:custDataLst>
          </p:nvPr>
        </p:nvSpPr>
        <p:spPr>
          <a:xfrm>
            <a:off x="5187315" y="1691005"/>
            <a:ext cx="1288415" cy="24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特殊儿童</a:t>
            </a:r>
            <a:r>
              <a:rPr lang="zh-CN" altLang="en-US"/>
              <a:t>网</a:t>
            </a:r>
            <a:endParaRPr lang="zh-CN" altLang="en-US"/>
          </a:p>
        </p:txBody>
      </p:sp>
      <p:sp>
        <p:nvSpPr>
          <p:cNvPr id="6" name="矩形 5"/>
          <p:cNvSpPr/>
          <p:nvPr>
            <p:custDataLst>
              <p:tags r:id="rId2"/>
            </p:custDataLst>
          </p:nvPr>
        </p:nvSpPr>
        <p:spPr>
          <a:xfrm>
            <a:off x="8499475" y="1691005"/>
            <a:ext cx="1288415" cy="24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在线编程</a:t>
            </a:r>
            <a:r>
              <a:rPr lang="zh-CN" altLang="en-US"/>
              <a:t>网</a:t>
            </a:r>
            <a:endParaRPr lang="zh-CN" altLang="en-US"/>
          </a:p>
        </p:txBody>
      </p:sp>
      <p:graphicFrame>
        <p:nvGraphicFramePr>
          <p:cNvPr id="9" name="表格 8"/>
          <p:cNvGraphicFramePr/>
          <p:nvPr>
            <p:custDataLst>
              <p:tags r:id="rId3"/>
            </p:custDataLst>
          </p:nvPr>
        </p:nvGraphicFramePr>
        <p:xfrm>
          <a:off x="1875155" y="4464050"/>
          <a:ext cx="8533765" cy="190500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381000">
                <a:tc>
                  <a:txBody>
                    <a:bodyPr/>
                    <a:p>
                      <a:pPr algn="ctr">
                        <a:buNone/>
                      </a:pPr>
                      <a:r>
                        <a:rPr lang="zh-CN" altLang="en-US"/>
                        <a:t>项目</a:t>
                      </a:r>
                      <a:r>
                        <a:rPr lang="zh-CN" altLang="en-US"/>
                        <a:t>名称</a:t>
                      </a:r>
                      <a:endParaRPr lang="zh-CN" altLang="en-US"/>
                    </a:p>
                  </a:txBody>
                  <a:tcPr/>
                </a:tc>
                <a:tc>
                  <a:txBody>
                    <a:bodyPr/>
                    <a:p>
                      <a:pPr algn="ctr">
                        <a:buNone/>
                      </a:pPr>
                      <a:r>
                        <a:rPr lang="zh-CN" altLang="en-US" sz="1800">
                          <a:sym typeface="+mn-ea"/>
                        </a:rPr>
                        <a:t>药材网</a:t>
                      </a:r>
                      <a:endParaRPr lang="zh-CN" altLang="en-US"/>
                    </a:p>
                  </a:txBody>
                  <a:tcPr/>
                </a:tc>
                <a:tc>
                  <a:txBody>
                    <a:bodyPr/>
                    <a:p>
                      <a:pPr algn="ctr">
                        <a:buNone/>
                      </a:pPr>
                      <a:r>
                        <a:rPr lang="zh-CN" altLang="en-US" sz="1800">
                          <a:sym typeface="+mn-ea"/>
                        </a:rPr>
                        <a:t>特殊儿童网</a:t>
                      </a:r>
                      <a:endParaRPr lang="zh-CN" altLang="en-US"/>
                    </a:p>
                  </a:txBody>
                  <a:tcPr/>
                </a:tc>
                <a:tc>
                  <a:txBody>
                    <a:bodyPr/>
                    <a:p>
                      <a:pPr algn="ctr">
                        <a:buNone/>
                      </a:pPr>
                      <a:r>
                        <a:rPr lang="zh-CN" altLang="en-US" sz="1800">
                          <a:sym typeface="+mn-ea"/>
                        </a:rPr>
                        <a:t>在线编程网</a:t>
                      </a:r>
                      <a:endParaRPr lang="zh-CN" altLang="en-US"/>
                    </a:p>
                  </a:txBody>
                  <a:tcPr/>
                </a:tc>
                <a:tc>
                  <a:txBody>
                    <a:bodyPr/>
                    <a:p>
                      <a:pPr>
                        <a:buNone/>
                      </a:pPr>
                      <a:endParaRPr lang="zh-CN" altLang="en-US"/>
                    </a:p>
                  </a:txBody>
                  <a:tcPr/>
                </a:tc>
              </a:tr>
              <a:tr h="381000">
                <a:tc rowSpan="4">
                  <a:txBody>
                    <a:bodyPr/>
                    <a:p>
                      <a:pPr algn="ctr">
                        <a:buNone/>
                      </a:pPr>
                      <a:endParaRPr lang="zh-CN" altLang="en-US"/>
                    </a:p>
                    <a:p>
                      <a:pPr algn="ctr">
                        <a:buNone/>
                      </a:pPr>
                      <a:endParaRPr lang="zh-CN" altLang="en-US"/>
                    </a:p>
                    <a:p>
                      <a:pPr algn="ctr">
                        <a:buNone/>
                      </a:pPr>
                      <a:r>
                        <a:rPr lang="zh-CN" altLang="en-US"/>
                        <a:t>小组</a:t>
                      </a:r>
                      <a:endParaRPr lang="zh-CN" altLang="en-US"/>
                    </a:p>
                  </a:txBody>
                  <a:tcPr/>
                </a:tc>
                <a:tc>
                  <a:txBody>
                    <a:bodyPr/>
                    <a:p>
                      <a:pPr algn="ctr">
                        <a:buNone/>
                      </a:pPr>
                      <a:r>
                        <a:rPr lang="en-US" altLang="zh-CN"/>
                        <a:t>1</a:t>
                      </a:r>
                      <a:endParaRPr lang="en-US" altLang="zh-CN"/>
                    </a:p>
                  </a:txBody>
                  <a:tcPr/>
                </a:tc>
                <a:tc>
                  <a:txBody>
                    <a:bodyPr/>
                    <a:p>
                      <a:pPr algn="ctr">
                        <a:buNone/>
                      </a:pPr>
                      <a:r>
                        <a:rPr lang="en-US" altLang="zh-CN"/>
                        <a:t>4</a:t>
                      </a:r>
                      <a:endParaRPr lang="en-US" altLang="zh-CN"/>
                    </a:p>
                  </a:txBody>
                  <a:tcPr/>
                </a:tc>
                <a:tc>
                  <a:txBody>
                    <a:bodyPr/>
                    <a:p>
                      <a:pPr algn="ctr">
                        <a:buNone/>
                      </a:pPr>
                      <a:r>
                        <a:rPr lang="en-US" altLang="zh-CN"/>
                        <a:t>7</a:t>
                      </a:r>
                      <a:endParaRPr lang="en-US" altLang="zh-CN"/>
                    </a:p>
                  </a:txBody>
                  <a:tcPr/>
                </a:tc>
                <a:tc>
                  <a:txBody>
                    <a:bodyPr/>
                    <a:p>
                      <a:pPr>
                        <a:buNone/>
                      </a:pPr>
                      <a:endParaRPr lang="zh-CN" altLang="en-US"/>
                    </a:p>
                  </a:txBody>
                  <a:tcPr/>
                </a:tc>
              </a:tr>
              <a:tr h="381000">
                <a:tc vMerge="1">
                  <a:tcPr/>
                </a:tc>
                <a:tc>
                  <a:txBody>
                    <a:bodyPr/>
                    <a:p>
                      <a:pPr algn="ctr">
                        <a:buNone/>
                      </a:pPr>
                      <a:r>
                        <a:rPr lang="en-US" altLang="zh-CN"/>
                        <a:t>2</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8</a:t>
                      </a:r>
                      <a:endParaRPr lang="en-US" altLang="zh-CN"/>
                    </a:p>
                  </a:txBody>
                  <a:tcPr/>
                </a:tc>
                <a:tc>
                  <a:txBody>
                    <a:bodyPr/>
                    <a:p>
                      <a:pPr>
                        <a:buNone/>
                      </a:pPr>
                      <a:endParaRPr lang="zh-CN" altLang="en-US"/>
                    </a:p>
                  </a:txBody>
                  <a:tcPr/>
                </a:tc>
              </a:tr>
              <a:tr h="381000">
                <a:tc vMerge="1">
                  <a:tcPr/>
                </a:tc>
                <a:tc>
                  <a:txBody>
                    <a:bodyPr/>
                    <a:p>
                      <a:pPr algn="ctr">
                        <a:buNone/>
                      </a:pPr>
                      <a:r>
                        <a:rPr lang="en-US" altLang="zh-CN"/>
                        <a:t>3</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9</a:t>
                      </a:r>
                      <a:endParaRPr lang="en-US" altLang="zh-CN"/>
                    </a:p>
                  </a:txBody>
                  <a:tcPr/>
                </a:tc>
                <a:tc>
                  <a:txBody>
                    <a:bodyPr/>
                    <a:p>
                      <a:pPr>
                        <a:buNone/>
                      </a:pPr>
                      <a:endParaRPr lang="zh-CN" altLang="en-US"/>
                    </a:p>
                  </a:txBody>
                  <a:tcPr/>
                </a:tc>
              </a:tr>
              <a:tr h="381000">
                <a:tc vMerge="1">
                  <a:tcPr/>
                </a:tc>
                <a:tc>
                  <a:txBody>
                    <a:bodyPr/>
                    <a:p>
                      <a:pPr algn="ctr">
                        <a:buNone/>
                      </a:pPr>
                      <a:endParaRPr lang="zh-CN" altLang="en-US"/>
                    </a:p>
                  </a:txBody>
                  <a:tcPr/>
                </a:tc>
                <a:tc>
                  <a:txBody>
                    <a:bodyPr/>
                    <a:p>
                      <a:pPr algn="ctr">
                        <a:buNone/>
                      </a:pPr>
                      <a:endParaRPr lang="zh-CN" altLang="en-US"/>
                    </a:p>
                  </a:txBody>
                  <a:tcPr/>
                </a:tc>
                <a:tc>
                  <a:txBody>
                    <a:bodyPr/>
                    <a:p>
                      <a:pPr algn="ctr">
                        <a:buNone/>
                      </a:pPr>
                      <a:r>
                        <a:rPr lang="en-US" altLang="zh-CN"/>
                        <a:t>10</a:t>
                      </a:r>
                      <a:endParaRPr lang="en-US" altLang="zh-CN"/>
                    </a:p>
                  </a:txBody>
                  <a:tcPr/>
                </a:tc>
                <a:tc>
                  <a:txBody>
                    <a:bodyPr/>
                    <a:p>
                      <a:pPr>
                        <a:buNone/>
                      </a:pPr>
                      <a:endParaRPr lang="zh-CN" alt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ln>
            <a:solidFill>
              <a:srgbClr val="00B0F0"/>
            </a:solidFill>
          </a:ln>
        </p:spPr>
        <p:txBody>
          <a:bodyPr/>
          <a:p>
            <a:pPr algn="ctr"/>
            <a:r>
              <a:rPr lang="zh-CN" altLang="en-US"/>
              <a:t>邓肯-克鲁格效应</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189355" y="1924685"/>
            <a:ext cx="7692390" cy="4359910"/>
          </a:xfrm>
          <a:prstGeom prst="rect">
            <a:avLst/>
          </a:prstGeom>
        </p:spPr>
      </p:pic>
      <p:sp>
        <p:nvSpPr>
          <p:cNvPr id="4" name="文本框 3"/>
          <p:cNvSpPr txBox="1"/>
          <p:nvPr/>
        </p:nvSpPr>
        <p:spPr>
          <a:xfrm>
            <a:off x="9204960" y="1924685"/>
            <a:ext cx="2028190" cy="4359910"/>
          </a:xfrm>
          <a:prstGeom prst="rect">
            <a:avLst/>
          </a:prstGeom>
          <a:noFill/>
          <a:ln>
            <a:solidFill>
              <a:srgbClr val="00B0F0"/>
            </a:solidFill>
          </a:ln>
        </p:spPr>
        <p:txBody>
          <a:bodyPr wrap="square" rtlCol="0" anchor="t">
            <a:noAutofit/>
          </a:bodyPr>
          <a:p>
            <a:r>
              <a:rPr lang="en-US" altLang="zh-CN"/>
              <a:t>         </a:t>
            </a:r>
            <a:r>
              <a:rPr lang="zh-CN" altLang="en-US"/>
              <a:t>指的是能力欠缺的人在自己欠考虑的决定的基础上得出错误结论，但是无法正确认识到自身的不足，辨别错误行为，是一种认知偏差现象。</a:t>
            </a:r>
            <a:endParaRPr lang="zh-CN" altLang="en-US"/>
          </a:p>
          <a:p>
            <a:r>
              <a:rPr lang="en-US" altLang="zh-CN"/>
              <a:t>         </a:t>
            </a:r>
            <a:r>
              <a:rPr lang="zh-CN" altLang="en-US"/>
              <a:t>这些能力欠缺者们沉浸在自我营造的虚幻的优势之中，常常高估自己的能力水平，却无法客观评价他人的能力。</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027430"/>
            <a:ext cx="10515600" cy="1325563"/>
          </a:xfrm>
        </p:spPr>
        <p:txBody>
          <a:bodyPr/>
          <a:p>
            <a:pPr algn="ctr"/>
            <a:r>
              <a:rPr lang="zh-CN" altLang="en-US"/>
              <a:t>作业</a:t>
            </a:r>
            <a:r>
              <a:rPr lang="en-US" altLang="zh-CN"/>
              <a:t>-</a:t>
            </a:r>
            <a:r>
              <a:rPr lang="zh-CN" altLang="en-US"/>
              <a:t>算法学习</a:t>
            </a:r>
            <a:r>
              <a:rPr lang="zh-CN" altLang="en-US"/>
              <a:t>原则</a:t>
            </a:r>
            <a:endParaRPr lang="zh-CN" altLang="en-US"/>
          </a:p>
        </p:txBody>
      </p:sp>
      <p:graphicFrame>
        <p:nvGraphicFramePr>
          <p:cNvPr id="3" name="表格 2"/>
          <p:cNvGraphicFramePr/>
          <p:nvPr>
            <p:custDataLst>
              <p:tags r:id="rId1"/>
            </p:custDataLst>
          </p:nvPr>
        </p:nvGraphicFramePr>
        <p:xfrm>
          <a:off x="1463040" y="2353310"/>
          <a:ext cx="8530590" cy="4191000"/>
        </p:xfrm>
        <a:graphic>
          <a:graphicData uri="http://schemas.openxmlformats.org/drawingml/2006/table">
            <a:tbl>
              <a:tblPr firstRow="1" bandRow="1">
                <a:tableStyleId>{5C22544A-7EE6-4342-B048-85BDC9FD1C3A}</a:tableStyleId>
              </a:tblPr>
              <a:tblGrid>
                <a:gridCol w="1218656"/>
                <a:gridCol w="1218655"/>
                <a:gridCol w="1218656"/>
                <a:gridCol w="1218656"/>
                <a:gridCol w="1228725"/>
                <a:gridCol w="1208586"/>
                <a:gridCol w="1218656"/>
              </a:tblGrid>
              <a:tr h="381000">
                <a:tc>
                  <a:txBody>
                    <a:bodyPr/>
                    <a:p>
                      <a:pPr>
                        <a:buNone/>
                      </a:pPr>
                      <a:endParaRPr lang="zh-CN" altLang="en-US"/>
                    </a:p>
                  </a:txBody>
                  <a:tcPr/>
                </a:tc>
                <a:tc>
                  <a:txBody>
                    <a:bodyPr/>
                    <a:p>
                      <a:pPr algn="ctr">
                        <a:buNone/>
                      </a:pPr>
                      <a:r>
                        <a:rPr lang="zh-CN" altLang="en-US"/>
                        <a:t>算法</a:t>
                      </a:r>
                      <a:r>
                        <a:rPr lang="zh-CN" altLang="en-US"/>
                        <a:t>名称</a:t>
                      </a:r>
                      <a:endParaRPr lang="zh-CN" altLang="en-US"/>
                    </a:p>
                  </a:txBody>
                  <a:tcPr/>
                </a:tc>
                <a:tc>
                  <a:txBody>
                    <a:bodyPr/>
                    <a:p>
                      <a:pPr algn="ctr">
                        <a:buNone/>
                      </a:pPr>
                      <a:r>
                        <a:rPr lang="zh-CN" altLang="en-US"/>
                        <a:t>组</a:t>
                      </a:r>
                      <a:r>
                        <a:rPr lang="en-US" altLang="zh-CN"/>
                        <a:t>1</a:t>
                      </a:r>
                      <a:endParaRPr lang="en-US" altLang="zh-CN"/>
                    </a:p>
                  </a:txBody>
                  <a:tcPr/>
                </a:tc>
                <a:tc>
                  <a:txBody>
                    <a:bodyPr/>
                    <a:p>
                      <a:pPr algn="ctr">
                        <a:buNone/>
                      </a:pPr>
                      <a:r>
                        <a:rPr lang="zh-CN" altLang="en-US"/>
                        <a:t>组</a:t>
                      </a:r>
                      <a:r>
                        <a:rPr lang="en-US" altLang="zh-CN"/>
                        <a:t>2</a:t>
                      </a:r>
                      <a:endParaRPr lang="en-US" altLang="zh-CN"/>
                    </a:p>
                  </a:txBody>
                  <a:tcPr/>
                </a:tc>
                <a:tc>
                  <a:txBody>
                    <a:bodyPr/>
                    <a:p>
                      <a:pPr algn="ctr">
                        <a:buNone/>
                      </a:pPr>
                      <a:r>
                        <a:rPr lang="zh-CN" altLang="en-US"/>
                        <a:t>组</a:t>
                      </a:r>
                      <a:r>
                        <a:rPr lang="en-US" altLang="zh-CN"/>
                        <a:t>3</a:t>
                      </a:r>
                      <a:endParaRPr lang="en-US" altLang="zh-CN"/>
                    </a:p>
                  </a:txBody>
                  <a:tcPr/>
                </a:tc>
                <a:tc>
                  <a:txBody>
                    <a:bodyPr/>
                    <a:p>
                      <a:pPr algn="ctr">
                        <a:buNone/>
                      </a:pPr>
                      <a:r>
                        <a:rPr lang="zh-CN" altLang="en-US"/>
                        <a:t>组</a:t>
                      </a:r>
                      <a:r>
                        <a:rPr lang="en-US" altLang="zh-CN"/>
                        <a:t>4</a:t>
                      </a:r>
                      <a:endParaRPr lang="en-US" altLang="zh-CN"/>
                    </a:p>
                  </a:txBody>
                  <a:tcPr/>
                </a:tc>
                <a:tc>
                  <a:txBody>
                    <a:bodyPr/>
                    <a:p>
                      <a:pPr algn="ctr">
                        <a:buNone/>
                      </a:pPr>
                      <a:r>
                        <a:rPr lang="zh-CN" altLang="en-US"/>
                        <a:t>组</a:t>
                      </a:r>
                      <a:r>
                        <a:rPr lang="en-US" altLang="zh-CN"/>
                        <a:t>5</a:t>
                      </a:r>
                      <a:endParaRPr lang="en-US" altLang="zh-CN"/>
                    </a:p>
                  </a:txBody>
                  <a:tcPr/>
                </a:tc>
              </a:tr>
              <a:tr h="381000">
                <a:tc>
                  <a:txBody>
                    <a:bodyPr/>
                    <a:p>
                      <a:pPr>
                        <a:buNone/>
                      </a:pPr>
                      <a:r>
                        <a:rPr lang="en-US" altLang="zh-CN"/>
                        <a:t>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2</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3</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4</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5</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6</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7</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8</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a:t>9</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875"/>
          </a:xfrm>
        </p:spPr>
        <p:txBody>
          <a:bodyPr/>
          <a:p>
            <a:pPr algn="ctr"/>
            <a:r>
              <a:rPr lang="zh-CN" altLang="en-US"/>
              <a:t>算法</a:t>
            </a:r>
            <a:r>
              <a:rPr lang="en-US" altLang="zh-CN"/>
              <a:t>-</a:t>
            </a:r>
            <a:r>
              <a:rPr lang="zh-CN" altLang="en-US">
                <a:sym typeface="+mn-ea"/>
              </a:rPr>
              <a:t>人生算法</a:t>
            </a:r>
            <a:endParaRPr lang="en-US" altLang="zh-CN"/>
          </a:p>
        </p:txBody>
      </p:sp>
      <p:pic>
        <p:nvPicPr>
          <p:cNvPr id="5" name="图片 4"/>
          <p:cNvPicPr>
            <a:picLocks noChangeAspect="1"/>
          </p:cNvPicPr>
          <p:nvPr>
            <p:custDataLst>
              <p:tags r:id="rId1"/>
            </p:custDataLst>
          </p:nvPr>
        </p:nvPicPr>
        <p:blipFill>
          <a:blip r:embed="rId2"/>
          <a:stretch>
            <a:fillRect/>
          </a:stretch>
        </p:blipFill>
        <p:spPr>
          <a:xfrm>
            <a:off x="440055" y="1742440"/>
            <a:ext cx="4081145" cy="4787900"/>
          </a:xfrm>
          <a:prstGeom prst="rect">
            <a:avLst/>
          </a:prstGeom>
        </p:spPr>
      </p:pic>
      <p:sp>
        <p:nvSpPr>
          <p:cNvPr id="6" name="文本框 5"/>
          <p:cNvSpPr txBox="1"/>
          <p:nvPr/>
        </p:nvSpPr>
        <p:spPr>
          <a:xfrm>
            <a:off x="440055" y="1179195"/>
            <a:ext cx="6096000" cy="368300"/>
          </a:xfrm>
          <a:prstGeom prst="rect">
            <a:avLst/>
          </a:prstGeom>
          <a:noFill/>
          <a:ln>
            <a:solidFill>
              <a:schemeClr val="accent1"/>
            </a:solidFill>
          </a:ln>
        </p:spPr>
        <p:txBody>
          <a:bodyPr wrap="square" rtlCol="0" anchor="t">
            <a:spAutoFit/>
          </a:bodyPr>
          <a:p>
            <a:r>
              <a:rPr lang="zh-CN" altLang="en-US"/>
              <a:t>所谓决策树，就是根据树结构来进行决策。</a:t>
            </a:r>
            <a:endParaRPr lang="zh-CN" altLang="en-US"/>
          </a:p>
        </p:txBody>
      </p:sp>
      <p:sp>
        <p:nvSpPr>
          <p:cNvPr id="7" name="文本框 6"/>
          <p:cNvSpPr txBox="1"/>
          <p:nvPr/>
        </p:nvSpPr>
        <p:spPr>
          <a:xfrm>
            <a:off x="5107305" y="6409055"/>
            <a:ext cx="6522085" cy="368300"/>
          </a:xfrm>
          <a:prstGeom prst="rect">
            <a:avLst/>
          </a:prstGeom>
          <a:noFill/>
          <a:ln>
            <a:solidFill>
              <a:schemeClr val="accent1"/>
            </a:solidFill>
          </a:ln>
        </p:spPr>
        <p:txBody>
          <a:bodyPr wrap="square" rtlCol="0" anchor="t">
            <a:spAutoFit/>
          </a:bodyPr>
          <a:p>
            <a:r>
              <a:rPr lang="zh-CN" altLang="en-US"/>
              <a:t>https://blog.csdn.net/joezarlove88/article/details/121018769</a:t>
            </a:r>
            <a:endParaRPr lang="zh-CN" altLang="en-US"/>
          </a:p>
        </p:txBody>
      </p:sp>
      <p:pic>
        <p:nvPicPr>
          <p:cNvPr id="8" name="图片 7"/>
          <p:cNvPicPr>
            <a:picLocks noChangeAspect="1"/>
          </p:cNvPicPr>
          <p:nvPr>
            <p:custDataLst>
              <p:tags r:id="rId3"/>
            </p:custDataLst>
          </p:nvPr>
        </p:nvPicPr>
        <p:blipFill>
          <a:blip r:embed="rId4"/>
          <a:stretch>
            <a:fillRect/>
          </a:stretch>
        </p:blipFill>
        <p:spPr>
          <a:xfrm>
            <a:off x="6376035" y="1742440"/>
            <a:ext cx="4442460" cy="47402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5960" y="2900680"/>
            <a:ext cx="10515600" cy="1325563"/>
          </a:xfrm>
        </p:spPr>
        <p:txBody>
          <a:bodyPr/>
          <a:p>
            <a:pPr algn="ctr"/>
            <a:r>
              <a:rPr lang="zh-CN" altLang="en-US"/>
              <a:t>谢谢</a:t>
            </a:r>
            <a:r>
              <a:rPr lang="zh-CN" altLang="en-US"/>
              <a:t>观赏</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小组</a:t>
            </a:r>
            <a:r>
              <a:rPr lang="zh-CN" altLang="en-US"/>
              <a:t>学习</a:t>
            </a:r>
            <a:endParaRPr lang="zh-CN" altLang="en-US"/>
          </a:p>
        </p:txBody>
      </p:sp>
      <p:graphicFrame>
        <p:nvGraphicFramePr>
          <p:cNvPr id="4" name="表格 3"/>
          <p:cNvGraphicFramePr/>
          <p:nvPr>
            <p:custDataLst>
              <p:tags r:id="rId1"/>
            </p:custDataLst>
          </p:nvPr>
        </p:nvGraphicFramePr>
        <p:xfrm>
          <a:off x="1828800" y="2095500"/>
          <a:ext cx="8533765" cy="2667000"/>
        </p:xfrm>
        <a:graphic>
          <a:graphicData uri="http://schemas.openxmlformats.org/drawingml/2006/table">
            <a:tbl>
              <a:tblPr firstRow="1" bandRow="1">
                <a:tableStyleId>{5C22544A-7EE6-4342-B048-85BDC9FD1C3A}</a:tableStyleId>
              </a:tblPr>
              <a:tblGrid>
                <a:gridCol w="852805"/>
                <a:gridCol w="852805"/>
                <a:gridCol w="852805"/>
                <a:gridCol w="852805"/>
                <a:gridCol w="852805"/>
                <a:gridCol w="852805"/>
                <a:gridCol w="852805"/>
                <a:gridCol w="852805"/>
                <a:gridCol w="852805"/>
                <a:gridCol w="852805"/>
              </a:tblGrid>
              <a:tr h="381000">
                <a:tc>
                  <a:txBody>
                    <a:bodyPr/>
                    <a:p>
                      <a:pPr>
                        <a:buNone/>
                      </a:pPr>
                      <a:r>
                        <a:rPr lang="en-US" altLang="zh-CN"/>
                        <a:t>1</a:t>
                      </a:r>
                      <a:r>
                        <a:rPr lang="zh-CN" altLang="en-US"/>
                        <a:t>组</a:t>
                      </a:r>
                      <a:endParaRPr lang="zh-CN" altLang="en-US"/>
                    </a:p>
                  </a:txBody>
                  <a:tcPr/>
                </a:tc>
                <a:tc>
                  <a:txBody>
                    <a:bodyPr/>
                    <a:p>
                      <a:pPr>
                        <a:buNone/>
                      </a:pPr>
                      <a:r>
                        <a:rPr lang="en-US" altLang="zh-CN" sz="1800">
                          <a:sym typeface="+mn-ea"/>
                        </a:rPr>
                        <a:t>2</a:t>
                      </a:r>
                      <a:r>
                        <a:rPr lang="zh-CN" altLang="en-US" sz="1800">
                          <a:sym typeface="+mn-ea"/>
                        </a:rPr>
                        <a:t>组</a:t>
                      </a:r>
                      <a:endParaRPr lang="zh-CN" altLang="en-US"/>
                    </a:p>
                  </a:txBody>
                  <a:tcPr/>
                </a:tc>
                <a:tc>
                  <a:txBody>
                    <a:bodyPr/>
                    <a:p>
                      <a:pPr>
                        <a:buNone/>
                      </a:pPr>
                      <a:r>
                        <a:rPr lang="en-US" altLang="zh-CN" sz="1800">
                          <a:sym typeface="+mn-ea"/>
                        </a:rPr>
                        <a:t>3</a:t>
                      </a:r>
                      <a:r>
                        <a:rPr lang="zh-CN" altLang="en-US" sz="1800">
                          <a:sym typeface="+mn-ea"/>
                        </a:rPr>
                        <a:t>组</a:t>
                      </a:r>
                      <a:endParaRPr lang="zh-CN" altLang="en-US"/>
                    </a:p>
                  </a:txBody>
                  <a:tcPr/>
                </a:tc>
                <a:tc>
                  <a:txBody>
                    <a:bodyPr/>
                    <a:p>
                      <a:pPr>
                        <a:buNone/>
                      </a:pPr>
                      <a:r>
                        <a:rPr lang="en-US" altLang="zh-CN" sz="1800">
                          <a:sym typeface="+mn-ea"/>
                        </a:rPr>
                        <a:t>4</a:t>
                      </a:r>
                      <a:r>
                        <a:rPr lang="zh-CN" altLang="en-US" sz="1800">
                          <a:sym typeface="+mn-ea"/>
                        </a:rPr>
                        <a:t>组</a:t>
                      </a:r>
                      <a:endParaRPr lang="zh-CN" altLang="en-US"/>
                    </a:p>
                  </a:txBody>
                  <a:tcPr/>
                </a:tc>
                <a:tc>
                  <a:txBody>
                    <a:bodyPr/>
                    <a:p>
                      <a:pPr>
                        <a:buNone/>
                      </a:pPr>
                      <a:r>
                        <a:rPr lang="en-US" altLang="zh-CN" sz="1800">
                          <a:sym typeface="+mn-ea"/>
                        </a:rPr>
                        <a:t>5</a:t>
                      </a:r>
                      <a:r>
                        <a:rPr lang="zh-CN" altLang="en-US" sz="1800">
                          <a:sym typeface="+mn-ea"/>
                        </a:rPr>
                        <a:t>组</a:t>
                      </a:r>
                      <a:endParaRPr lang="zh-CN" altLang="en-US"/>
                    </a:p>
                  </a:txBody>
                  <a:tcPr/>
                </a:tc>
                <a:tc>
                  <a:txBody>
                    <a:bodyPr/>
                    <a:p>
                      <a:pPr>
                        <a:buNone/>
                      </a:pPr>
                      <a:r>
                        <a:rPr lang="en-US" altLang="zh-CN" sz="1800">
                          <a:sym typeface="+mn-ea"/>
                        </a:rPr>
                        <a:t>6</a:t>
                      </a:r>
                      <a:r>
                        <a:rPr lang="zh-CN" altLang="en-US" sz="1800">
                          <a:sym typeface="+mn-ea"/>
                        </a:rPr>
                        <a:t>组</a:t>
                      </a:r>
                      <a:endParaRPr lang="zh-CN" altLang="en-US"/>
                    </a:p>
                  </a:txBody>
                  <a:tcPr/>
                </a:tc>
                <a:tc>
                  <a:txBody>
                    <a:bodyPr/>
                    <a:p>
                      <a:pPr>
                        <a:buNone/>
                      </a:pPr>
                      <a:r>
                        <a:rPr lang="en-US" altLang="zh-CN" sz="1800">
                          <a:sym typeface="+mn-ea"/>
                        </a:rPr>
                        <a:t>7</a:t>
                      </a:r>
                      <a:r>
                        <a:rPr lang="zh-CN" altLang="en-US" sz="1800">
                          <a:sym typeface="+mn-ea"/>
                        </a:rPr>
                        <a:t>组</a:t>
                      </a:r>
                      <a:endParaRPr lang="zh-CN" altLang="en-US"/>
                    </a:p>
                  </a:txBody>
                  <a:tcPr/>
                </a:tc>
                <a:tc>
                  <a:txBody>
                    <a:bodyPr/>
                    <a:p>
                      <a:pPr>
                        <a:buNone/>
                      </a:pPr>
                      <a:r>
                        <a:rPr lang="en-US" altLang="zh-CN" sz="1800">
                          <a:sym typeface="+mn-ea"/>
                        </a:rPr>
                        <a:t>8</a:t>
                      </a:r>
                      <a:r>
                        <a:rPr lang="zh-CN" altLang="en-US" sz="1800">
                          <a:sym typeface="+mn-ea"/>
                        </a:rPr>
                        <a:t>组</a:t>
                      </a:r>
                      <a:endParaRPr lang="zh-CN" altLang="en-US"/>
                    </a:p>
                  </a:txBody>
                  <a:tcPr/>
                </a:tc>
                <a:tc>
                  <a:txBody>
                    <a:bodyPr/>
                    <a:p>
                      <a:pPr>
                        <a:buNone/>
                      </a:pPr>
                      <a:r>
                        <a:rPr lang="en-US" altLang="zh-CN" sz="1800">
                          <a:sym typeface="+mn-ea"/>
                        </a:rPr>
                        <a:t>9</a:t>
                      </a:r>
                      <a:r>
                        <a:rPr lang="zh-CN" altLang="en-US" sz="1800">
                          <a:sym typeface="+mn-ea"/>
                        </a:rPr>
                        <a:t>组</a:t>
                      </a:r>
                      <a:endParaRPr lang="zh-CN" altLang="en-US"/>
                    </a:p>
                  </a:txBody>
                  <a:tcPr/>
                </a:tc>
                <a:tc>
                  <a:txBody>
                    <a:bodyPr/>
                    <a:p>
                      <a:pPr>
                        <a:buNone/>
                      </a:pPr>
                      <a:r>
                        <a:rPr lang="en-US" altLang="zh-CN" sz="1800">
                          <a:sym typeface="+mn-ea"/>
                        </a:rPr>
                        <a:t>10</a:t>
                      </a:r>
                      <a:r>
                        <a:rPr lang="zh-CN" altLang="en-US" sz="1800">
                          <a:sym typeface="+mn-ea"/>
                        </a:rPr>
                        <a:t>组</a:t>
                      </a:r>
                      <a:endParaRPr lang="zh-CN" altLang="en-US"/>
                    </a:p>
                  </a:txBody>
                  <a:tcPr/>
                </a:tc>
              </a:tr>
              <a:tr h="381000">
                <a:tc>
                  <a:txBody>
                    <a:bodyPr/>
                    <a:p>
                      <a:pPr>
                        <a:buNone/>
                      </a:pPr>
                      <a:r>
                        <a:rPr lang="zh-CN" altLang="en-US"/>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r>
              <a:tr h="381000">
                <a:tc>
                  <a:txBody>
                    <a:bodyPr/>
                    <a:p>
                      <a:pPr>
                        <a:buNone/>
                      </a:pPr>
                      <a:r>
                        <a:rPr lang="zh-CN" altLang="en-US"/>
                        <a:t>模块</a:t>
                      </a:r>
                      <a:r>
                        <a:rPr lang="en-US" altLang="zh-CN"/>
                        <a:t>2</a:t>
                      </a:r>
                      <a:endParaRPr lang="en-US" altLang="zh-CN"/>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r>
              <a:tr h="381000">
                <a:tc>
                  <a:txBody>
                    <a:bodyPr/>
                    <a:p>
                      <a:pPr>
                        <a:buNone/>
                      </a:pPr>
                      <a:r>
                        <a:rPr lang="zh-CN" altLang="en-US" sz="1800">
                          <a:sym typeface="+mn-ea"/>
                        </a:rPr>
                        <a:t>模块</a:t>
                      </a:r>
                      <a:r>
                        <a:rPr lang="en-US" altLang="zh-CN" sz="1800">
                          <a:sym typeface="+mn-ea"/>
                        </a:rPr>
                        <a:t>3</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4</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5</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6</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5" name="矩形 4"/>
          <p:cNvSpPr/>
          <p:nvPr/>
        </p:nvSpPr>
        <p:spPr>
          <a:xfrm>
            <a:off x="861695" y="2474595"/>
            <a:ext cx="740410" cy="34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班长</a:t>
            </a:r>
            <a:endParaRPr lang="en-US" altLang="zh-CN"/>
          </a:p>
        </p:txBody>
      </p:sp>
      <p:sp>
        <p:nvSpPr>
          <p:cNvPr id="6" name="矩形 5"/>
          <p:cNvSpPr/>
          <p:nvPr>
            <p:custDataLst>
              <p:tags r:id="rId2"/>
            </p:custDataLst>
          </p:nvPr>
        </p:nvSpPr>
        <p:spPr>
          <a:xfrm>
            <a:off x="10583545" y="2474595"/>
            <a:ext cx="740410" cy="34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班长</a:t>
            </a:r>
            <a:endParaRPr lang="en-US" altLang="zh-CN"/>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88dfa0d2-fc2d-490c-8ebd-e2fe280e65f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TABLE_BEAUTIFY" val="smartTable{664df4c8-1235-4c30-a83c-86fae7b6772c}"/>
</p:tagLst>
</file>

<file path=ppt/tags/tag51.xml><?xml version="1.0" encoding="utf-8"?>
<p:tagLst xmlns:p="http://schemas.openxmlformats.org/presentationml/2006/main">
  <p:tag name="KSO_WM_UNIT_TABLE_BEAUTIFY" val="smartTable{45d96ebc-84f6-4868-84ca-3c609b941460}"/>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COMMONDATA" val="eyJoZGlkIjoiYjM4MzE4ZTQxYzBjYzdiZDFkYjJlMTAzNDNjNDM0M2MifQ=="/>
  <p:tag name="KSO_WPP_MARK_KEY" val="3ceebd48-3a45-4f24-aa78-279edc4cdeda"/>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TABLE_BEAUTIFY" val="smartTable{951b81b6-1a21-49d5-aea8-d2cef807574d}"/>
</p:tagLst>
</file>

<file path=ppt/tags/tag8.xml><?xml version="1.0" encoding="utf-8"?>
<p:tagLst xmlns:p="http://schemas.openxmlformats.org/presentationml/2006/main">
  <p:tag name="KSO_WM_BEAUTIFY_FLAG" val=""/>
  <p:tag name="KSO_WM_UNIT_PLACING_PICTURE_USER_VIEWPORT" val="{&quot;height&quot;:2964,&quot;width&quot;:11472}"/>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11565</Words>
  <Application>WPS 演示</Application>
  <PresentationFormat>宽屏</PresentationFormat>
  <Paragraphs>769</Paragraphs>
  <Slides>82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82</vt:i4>
      </vt:variant>
    </vt:vector>
  </HeadingPairs>
  <TitlesOfParts>
    <vt:vector size="89" baseType="lpstr">
      <vt:lpstr>Arial</vt:lpstr>
      <vt:lpstr>宋体</vt:lpstr>
      <vt:lpstr>Wingdings</vt:lpstr>
      <vt:lpstr>微软雅黑</vt:lpstr>
      <vt:lpstr>Calibri</vt:lpstr>
      <vt:lpstr>Arial Unicode MS</vt:lpstr>
      <vt:lpstr>Office 主题</vt:lpstr>
      <vt:lpstr>第三次课</vt:lpstr>
      <vt:lpstr>第一次课</vt:lpstr>
      <vt:lpstr>编程开门课</vt:lpstr>
      <vt:lpstr>第一次课程-课堂任务-目的</vt:lpstr>
      <vt:lpstr>第一次课后本周作业</vt:lpstr>
      <vt:lpstr>第二次课</vt:lpstr>
      <vt:lpstr>德雷福斯模型</vt:lpstr>
      <vt:lpstr>邓肯-克鲁格效应</vt:lpstr>
      <vt:lpstr>小组学习</vt:lpstr>
      <vt:lpstr>协同开发过程模型</vt:lpstr>
      <vt:lpstr>在线学习系统</vt:lpstr>
      <vt:lpstr>群里感言</vt:lpstr>
      <vt:lpstr>第三次课</vt:lpstr>
      <vt:lpstr>ChatGPT、百度和谷歌、老师共同进化</vt:lpstr>
      <vt:lpstr>chatgpt输出的代码</vt:lpstr>
      <vt:lpstr>开发模块</vt:lpstr>
      <vt:lpstr>ChatGPT求证</vt:lpstr>
      <vt:lpstr>ChatGPT求证</vt:lpstr>
      <vt:lpstr>开发地图-协同开发过程</vt:lpstr>
      <vt:lpstr>PowerPoint 演示文稿</vt:lpstr>
      <vt:lpstr>技术架构方案</vt:lpstr>
      <vt:lpstr>代码演变</vt:lpstr>
      <vt:lpstr>第一天-项目结构（20230225）</vt:lpstr>
      <vt:lpstr>PowerPoint 演示文稿</vt:lpstr>
      <vt:lpstr>PowerPoint 演示文稿</vt:lpstr>
      <vt:lpstr>参考</vt:lpstr>
      <vt:lpstr>PowerPoint 演示文稿</vt:lpstr>
      <vt:lpstr>项目文件结构</vt:lpstr>
      <vt:lpstr>main.py</vt:lpstr>
      <vt:lpstr>routers/items.py</vt:lpstr>
      <vt:lpstr>dao/user.py</vt:lpstr>
      <vt:lpstr>PowerPoint 演示文稿</vt:lpstr>
      <vt:lpstr>第二天-打卡模块（20230226）</vt:lpstr>
      <vt:lpstr>用例分析</vt:lpstr>
      <vt:lpstr>静态模型-代码</vt:lpstr>
      <vt:lpstr>静态UI-HTML</vt:lpstr>
      <vt:lpstr>动态模型</vt:lpstr>
      <vt:lpstr>凡事不断问度娘</vt:lpstr>
      <vt:lpstr>JQuery post方法</vt:lpstr>
      <vt:lpstr>web应用的clockin路由</vt:lpstr>
      <vt:lpstr>此刻发现，是忘记加载jquery.js的库</vt:lpstr>
      <vt:lpstr>测试</vt:lpstr>
      <vt:lpstr>数据库设计</vt:lpstr>
      <vt:lpstr>数据操作代码</vt:lpstr>
      <vt:lpstr>按照架构演变</vt:lpstr>
      <vt:lpstr>第三天-课程管理（20230227）</vt:lpstr>
      <vt:lpstr>PowerPoint 演示文稿</vt:lpstr>
      <vt:lpstr>静态UI-参考菜鸟教程</vt:lpstr>
      <vt:lpstr>PowerPoint 演示文稿</vt:lpstr>
      <vt:lpstr>course.html代码</vt:lpstr>
      <vt:lpstr>course数据表</vt:lpstr>
      <vt:lpstr>course数据组件</vt:lpstr>
      <vt:lpstr>course内容提交页面</vt:lpstr>
      <vt:lpstr>第四天-登录管理</vt:lpstr>
      <vt:lpstr>PowerPoint 演示文稿</vt:lpstr>
      <vt:lpstr>第五天-作业管理</vt:lpstr>
      <vt:lpstr>PowerPoint 演示文稿</vt:lpstr>
      <vt:lpstr>第六天-课堂管理</vt:lpstr>
      <vt:lpstr>PowerPoint 演示文稿</vt:lpstr>
      <vt:lpstr>UML-统一建模语言</vt:lpstr>
      <vt:lpstr>用例图</vt:lpstr>
      <vt:lpstr>PowerPoint 演示文稿</vt:lpstr>
      <vt:lpstr>活动图</vt:lpstr>
      <vt:lpstr>PowerPoint 演示文稿</vt:lpstr>
      <vt:lpstr>PowerPoint 演示文稿</vt:lpstr>
      <vt:lpstr>时序图</vt:lpstr>
      <vt:lpstr>登录界面-时序图</vt:lpstr>
      <vt:lpstr>类图</vt:lpstr>
      <vt:lpstr>PowerPoint 演示文稿</vt:lpstr>
      <vt:lpstr>部署图</vt:lpstr>
      <vt:lpstr>推荐网站</vt:lpstr>
      <vt:lpstr>架构技术</vt:lpstr>
      <vt:lpstr>应用架构-简明架构</vt:lpstr>
      <vt:lpstr>DCI模型架构</vt:lpstr>
      <vt:lpstr>DDD/CQRS 领域驱动设计</vt:lpstr>
      <vt:lpstr>六边形架构</vt:lpstr>
      <vt:lpstr>三层架构</vt:lpstr>
      <vt:lpstr>作业</vt:lpstr>
      <vt:lpstr>三个项目的任务分配</vt:lpstr>
      <vt:lpstr>作业-算法学习原则</vt:lpstr>
      <vt:lpstr>算法-人生算法</vt:lpstr>
      <vt:lpstr>谢谢观赏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陈军</dc:creator>
  <cp:lastModifiedBy>陈军</cp:lastModifiedBy>
  <cp:revision>265</cp:revision>
  <dcterms:created xsi:type="dcterms:W3CDTF">2023-02-27T02:00:00Z</dcterms:created>
  <dcterms:modified xsi:type="dcterms:W3CDTF">2023-03-08T08:24:58Z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984B9C78CDDA4C828B0AD7574831CB93</vt:lpwstr>
  </property>
  <property fmtid="{D5CDD505-2E9C-101B-9397-08002B2CF9AE}" pid="3" name="KSOProductBuildVer">
    <vt:lpwstr>2052-11.1.0.13703</vt:lpwstr>
  </property>
</Properties>
</file>